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82" r:id="rId5"/>
    <p:sldId id="281" r:id="rId6"/>
    <p:sldId id="259" r:id="rId7"/>
    <p:sldId id="264" r:id="rId8"/>
    <p:sldId id="260" r:id="rId9"/>
    <p:sldId id="261" r:id="rId10"/>
    <p:sldId id="269" r:id="rId11"/>
    <p:sldId id="279" r:id="rId12"/>
    <p:sldId id="263" r:id="rId13"/>
    <p:sldId id="270" r:id="rId14"/>
    <p:sldId id="271" r:id="rId15"/>
    <p:sldId id="275" r:id="rId16"/>
    <p:sldId id="272" r:id="rId17"/>
    <p:sldId id="273" r:id="rId18"/>
    <p:sldId id="277" r:id="rId19"/>
    <p:sldId id="278" r:id="rId20"/>
    <p:sldId id="274" r:id="rId21"/>
    <p:sldId id="276" r:id="rId22"/>
    <p:sldId id="267" r:id="rId23"/>
    <p:sldId id="268" r:id="rId24"/>
    <p:sldId id="265" r:id="rId25"/>
    <p:sldId id="280" r:id="rId26"/>
    <p:sldId id="266" r:id="rId27"/>
    <p:sldId id="262" r:id="rId28"/>
  </p:sldIdLst>
  <p:sldSz cx="18288000" cy="10287000"/>
  <p:notesSz cx="6858000" cy="9144000"/>
  <p:embeddedFontLst>
    <p:embeddedFont>
      <p:font typeface="Balabeloo" panose="020B0604020202020204" charset="-78"/>
      <p:regular r:id="rId30"/>
    </p:embeddedFont>
    <p:embeddedFont>
      <p:font typeface="Montserrat" panose="00000500000000000000" pitchFamily="2" charset="0"/>
      <p:regular r:id="rId31"/>
    </p:embeddedFont>
    <p:embeddedFont>
      <p:font typeface="Montserrat Bold" panose="020B0604020202020204" charset="0"/>
      <p:regular r:id="rId32"/>
    </p:embeddedFont>
    <p:embeddedFont>
      <p:font typeface="Montserrat Classic" panose="020B0604020202020204" charset="0"/>
      <p:regular r:id="rId33"/>
    </p:embeddedFont>
    <p:embeddedFont>
      <p:font typeface="Montserrat Classic Bold" panose="020B0604020202020204" charset="0"/>
      <p:regular r:id="rId34"/>
    </p:embeddedFont>
    <p:embeddedFont>
      <p:font typeface="Now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89831" autoAdjust="0"/>
  </p:normalViewPr>
  <p:slideViewPr>
    <p:cSldViewPr>
      <p:cViewPr>
        <p:scale>
          <a:sx n="69" d="100"/>
          <a:sy n="69" d="100"/>
        </p:scale>
        <p:origin x="144" y="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FCD70A-5D9A-4AD9-9655-E1C78331C314}" type="datetimeFigureOut">
              <a:rPr lang="en-IN" smtClean="0"/>
              <a:t>28-05-2024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0937C-AD97-4563-8CE2-28806F7937A4}" type="slidenum">
              <a:rPr lang="en-IN" smtClean="0"/>
              <a:t>‹#›</a:t>
            </a:fld>
            <a:endParaRPr lang="en-IN"/>
          </a:p>
        </p:txBody>
      </p:sp>
    </p:spTree>
    <p:extLst>
      <p:ext uri="{BB962C8B-B14F-4D97-AF65-F5344CB8AC3E}">
        <p14:creationId xmlns:p14="http://schemas.microsoft.com/office/powerpoint/2010/main" val="378814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10</a:t>
            </a:fld>
            <a:endParaRPr lang="en-IN"/>
          </a:p>
        </p:txBody>
      </p:sp>
    </p:spTree>
    <p:extLst>
      <p:ext uri="{BB962C8B-B14F-4D97-AF65-F5344CB8AC3E}">
        <p14:creationId xmlns:p14="http://schemas.microsoft.com/office/powerpoint/2010/main" val="4097945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20</a:t>
            </a:fld>
            <a:endParaRPr lang="en-IN"/>
          </a:p>
        </p:txBody>
      </p:sp>
    </p:spTree>
    <p:extLst>
      <p:ext uri="{BB962C8B-B14F-4D97-AF65-F5344CB8AC3E}">
        <p14:creationId xmlns:p14="http://schemas.microsoft.com/office/powerpoint/2010/main" val="427352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21</a:t>
            </a:fld>
            <a:endParaRPr lang="en-IN"/>
          </a:p>
        </p:txBody>
      </p:sp>
    </p:spTree>
    <p:extLst>
      <p:ext uri="{BB962C8B-B14F-4D97-AF65-F5344CB8AC3E}">
        <p14:creationId xmlns:p14="http://schemas.microsoft.com/office/powerpoint/2010/main" val="4022290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25</a:t>
            </a:fld>
            <a:endParaRPr lang="en-IN"/>
          </a:p>
        </p:txBody>
      </p:sp>
    </p:spTree>
    <p:extLst>
      <p:ext uri="{BB962C8B-B14F-4D97-AF65-F5344CB8AC3E}">
        <p14:creationId xmlns:p14="http://schemas.microsoft.com/office/powerpoint/2010/main" val="308925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11</a:t>
            </a:fld>
            <a:endParaRPr lang="en-IN"/>
          </a:p>
        </p:txBody>
      </p:sp>
    </p:spTree>
    <p:extLst>
      <p:ext uri="{BB962C8B-B14F-4D97-AF65-F5344CB8AC3E}">
        <p14:creationId xmlns:p14="http://schemas.microsoft.com/office/powerpoint/2010/main" val="2165439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13</a:t>
            </a:fld>
            <a:endParaRPr lang="en-IN"/>
          </a:p>
        </p:txBody>
      </p:sp>
    </p:spTree>
    <p:extLst>
      <p:ext uri="{BB962C8B-B14F-4D97-AF65-F5344CB8AC3E}">
        <p14:creationId xmlns:p14="http://schemas.microsoft.com/office/powerpoint/2010/main" val="229528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14</a:t>
            </a:fld>
            <a:endParaRPr lang="en-IN"/>
          </a:p>
        </p:txBody>
      </p:sp>
    </p:spTree>
    <p:extLst>
      <p:ext uri="{BB962C8B-B14F-4D97-AF65-F5344CB8AC3E}">
        <p14:creationId xmlns:p14="http://schemas.microsoft.com/office/powerpoint/2010/main" val="376055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15</a:t>
            </a:fld>
            <a:endParaRPr lang="en-IN"/>
          </a:p>
        </p:txBody>
      </p:sp>
    </p:spTree>
    <p:extLst>
      <p:ext uri="{BB962C8B-B14F-4D97-AF65-F5344CB8AC3E}">
        <p14:creationId xmlns:p14="http://schemas.microsoft.com/office/powerpoint/2010/main" val="402194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16</a:t>
            </a:fld>
            <a:endParaRPr lang="en-IN"/>
          </a:p>
        </p:txBody>
      </p:sp>
    </p:spTree>
    <p:extLst>
      <p:ext uri="{BB962C8B-B14F-4D97-AF65-F5344CB8AC3E}">
        <p14:creationId xmlns:p14="http://schemas.microsoft.com/office/powerpoint/2010/main" val="2111512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17</a:t>
            </a:fld>
            <a:endParaRPr lang="en-IN"/>
          </a:p>
        </p:txBody>
      </p:sp>
    </p:spTree>
    <p:extLst>
      <p:ext uri="{BB962C8B-B14F-4D97-AF65-F5344CB8AC3E}">
        <p14:creationId xmlns:p14="http://schemas.microsoft.com/office/powerpoint/2010/main" val="3846330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18</a:t>
            </a:fld>
            <a:endParaRPr lang="en-IN"/>
          </a:p>
        </p:txBody>
      </p:sp>
    </p:spTree>
    <p:extLst>
      <p:ext uri="{BB962C8B-B14F-4D97-AF65-F5344CB8AC3E}">
        <p14:creationId xmlns:p14="http://schemas.microsoft.com/office/powerpoint/2010/main" val="241782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19</a:t>
            </a:fld>
            <a:endParaRPr lang="en-IN"/>
          </a:p>
        </p:txBody>
      </p:sp>
    </p:spTree>
    <p:extLst>
      <p:ext uri="{BB962C8B-B14F-4D97-AF65-F5344CB8AC3E}">
        <p14:creationId xmlns:p14="http://schemas.microsoft.com/office/powerpoint/2010/main" val="4284477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5.svg"/><Relationship Id="rId5" Type="http://schemas.openxmlformats.org/officeDocument/2006/relationships/image" Target="../media/image33.svg"/><Relationship Id="rId10" Type="http://schemas.openxmlformats.org/officeDocument/2006/relationships/image" Target="../media/image14.png"/><Relationship Id="rId4" Type="http://schemas.openxmlformats.org/officeDocument/2006/relationships/image" Target="../media/image32.png"/><Relationship Id="rId9" Type="http://schemas.openxmlformats.org/officeDocument/2006/relationships/image" Target="../media/image13.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0840406" y="4766719"/>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6" name="TextBox 6"/>
          <p:cNvSpPr txBox="1"/>
          <p:nvPr/>
        </p:nvSpPr>
        <p:spPr>
          <a:xfrm>
            <a:off x="-228600" y="1971089"/>
            <a:ext cx="13103164" cy="5215851"/>
          </a:xfrm>
          <a:prstGeom prst="rect">
            <a:avLst/>
          </a:prstGeom>
        </p:spPr>
        <p:txBody>
          <a:bodyPr wrap="square" lIns="0" tIns="0" rIns="0" bIns="0" rtlCol="0" anchor="t">
            <a:spAutoFit/>
          </a:bodyPr>
          <a:lstStyle/>
          <a:p>
            <a:pPr algn="ctr">
              <a:lnSpc>
                <a:spcPts val="13868"/>
              </a:lnSpc>
            </a:pPr>
            <a:r>
              <a:rPr lang="en-US" sz="9905" b="1" dirty="0">
                <a:solidFill>
                  <a:srgbClr val="000000"/>
                </a:solidFill>
                <a:latin typeface="Times New Roman" panose="02020603050405020304" pitchFamily="18" charset="0"/>
                <a:cs typeface="Times New Roman" panose="02020603050405020304" pitchFamily="18" charset="0"/>
              </a:rPr>
              <a:t>Health Monitoring &amp; Location</a:t>
            </a:r>
          </a:p>
          <a:p>
            <a:pPr algn="ctr">
              <a:lnSpc>
                <a:spcPts val="13868"/>
              </a:lnSpc>
            </a:pPr>
            <a:r>
              <a:rPr lang="en-US" sz="9905" b="1" dirty="0">
                <a:solidFill>
                  <a:srgbClr val="000000"/>
                </a:solidFill>
                <a:latin typeface="Times New Roman" panose="02020603050405020304" pitchFamily="18" charset="0"/>
                <a:cs typeface="Times New Roman" panose="02020603050405020304" pitchFamily="18" charset="0"/>
              </a:rPr>
              <a:t>Tracking System</a:t>
            </a:r>
          </a:p>
        </p:txBody>
      </p:sp>
      <p:grpSp>
        <p:nvGrpSpPr>
          <p:cNvPr id="7" name="Group 7"/>
          <p:cNvGrpSpPr/>
          <p:nvPr/>
        </p:nvGrpSpPr>
        <p:grpSpPr>
          <a:xfrm>
            <a:off x="14778711" y="7667323"/>
            <a:ext cx="1578921" cy="157892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ACEB8F69-C0A8-7EA5-0A5E-6E26C82CC02A}"/>
              </a:ext>
            </a:extLst>
          </p:cNvPr>
          <p:cNvSpPr txBox="1"/>
          <p:nvPr/>
        </p:nvSpPr>
        <p:spPr>
          <a:xfrm>
            <a:off x="11787922" y="1158375"/>
            <a:ext cx="164316"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5EEF7E2E-271E-E43C-967B-ED7F4D8279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81000" y="19050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457200" y="471488"/>
            <a:ext cx="17221200" cy="1384995"/>
          </a:xfrm>
          <a:prstGeom prst="rect">
            <a:avLst/>
          </a:prstGeom>
        </p:spPr>
        <p:txBody>
          <a:bodyPr wrap="square" lIns="0" tIns="0" rIns="0" bIns="0" rtlCol="0" anchor="t">
            <a:spAutoFit/>
          </a:bodyPr>
          <a:lstStyle/>
          <a:p>
            <a:pPr algn="ctr"/>
            <a:r>
              <a:rPr lang="en-US" sz="4500" b="1" i="0" dirty="0">
                <a:solidFill>
                  <a:srgbClr val="1F2328"/>
                </a:solidFill>
                <a:effectLst/>
                <a:highlight>
                  <a:srgbClr val="FFFFFF"/>
                </a:highlight>
                <a:latin typeface="-apple-system"/>
              </a:rPr>
              <a:t>The hierarchy of obtaining data from the soldier is divided into three segments:</a:t>
            </a:r>
          </a:p>
        </p:txBody>
      </p:sp>
      <p:pic>
        <p:nvPicPr>
          <p:cNvPr id="1026" name="Picture 2">
            <a:extLst>
              <a:ext uri="{FF2B5EF4-FFF2-40B4-BE49-F238E27FC236}">
                <a16:creationId xmlns:a16="http://schemas.microsoft.com/office/drawing/2014/main" id="{EAE3CF11-7A7F-DBDA-DA6C-0C422E627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010" y="3557110"/>
            <a:ext cx="6829790" cy="54725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7A64F9-718F-5D79-F39A-357BA96E93E7}"/>
              </a:ext>
            </a:extLst>
          </p:cNvPr>
          <p:cNvSpPr txBox="1"/>
          <p:nvPr/>
        </p:nvSpPr>
        <p:spPr>
          <a:xfrm>
            <a:off x="990600" y="2812745"/>
            <a:ext cx="8153400" cy="1708160"/>
          </a:xfrm>
          <a:prstGeom prst="rect">
            <a:avLst/>
          </a:prstGeom>
          <a:noFill/>
        </p:spPr>
        <p:txBody>
          <a:bodyPr wrap="square">
            <a:spAutoFit/>
          </a:bodyPr>
          <a:lstStyle/>
          <a:p>
            <a:pPr algn="l">
              <a:buFont typeface="+mj-lt"/>
              <a:buAutoNum type="arabicPeriod"/>
            </a:pPr>
            <a:r>
              <a:rPr lang="en-US" sz="3500" b="1" i="0" dirty="0">
                <a:solidFill>
                  <a:srgbClr val="1F2328"/>
                </a:solidFill>
                <a:effectLst/>
                <a:highlight>
                  <a:srgbClr val="FFFFFF"/>
                </a:highlight>
                <a:latin typeface="-apple-system"/>
              </a:rPr>
              <a:t>Soldier's Node - Level 1</a:t>
            </a:r>
          </a:p>
          <a:p>
            <a:pPr algn="l">
              <a:buFont typeface="+mj-lt"/>
              <a:buAutoNum type="arabicPeriod"/>
            </a:pPr>
            <a:r>
              <a:rPr lang="en-US" sz="3500" b="1" i="0" dirty="0">
                <a:solidFill>
                  <a:srgbClr val="1F2328"/>
                </a:solidFill>
                <a:effectLst/>
                <a:highlight>
                  <a:srgbClr val="FFFFFF"/>
                </a:highlight>
                <a:latin typeface="-apple-system"/>
              </a:rPr>
              <a:t>Squadron's Node/ GROUP LEAD - Level 2</a:t>
            </a:r>
          </a:p>
          <a:p>
            <a:pPr algn="l">
              <a:buFont typeface="+mj-lt"/>
              <a:buAutoNum type="arabicPeriod"/>
            </a:pPr>
            <a:r>
              <a:rPr lang="en-US" sz="3500" b="1" i="0" dirty="0">
                <a:solidFill>
                  <a:srgbClr val="1F2328"/>
                </a:solidFill>
                <a:effectLst/>
                <a:highlight>
                  <a:srgbClr val="FFFFFF"/>
                </a:highlight>
                <a:latin typeface="-apple-system"/>
              </a:rPr>
              <a:t>Control unit Node - Level 3</a:t>
            </a:r>
          </a:p>
        </p:txBody>
      </p:sp>
    </p:spTree>
    <p:extLst>
      <p:ext uri="{BB962C8B-B14F-4D97-AF65-F5344CB8AC3E}">
        <p14:creationId xmlns:p14="http://schemas.microsoft.com/office/powerpoint/2010/main" val="287979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457200" y="471488"/>
            <a:ext cx="17221200" cy="692497"/>
          </a:xfrm>
          <a:prstGeom prst="rect">
            <a:avLst/>
          </a:prstGeom>
        </p:spPr>
        <p:txBody>
          <a:bodyPr wrap="square" lIns="0" tIns="0" rIns="0" bIns="0" rtlCol="0" anchor="t">
            <a:spAutoFit/>
          </a:bodyPr>
          <a:lstStyle/>
          <a:p>
            <a:pPr algn="ctr"/>
            <a:r>
              <a:rPr lang="en-US" sz="4500" b="1" i="0" u="sng" dirty="0">
                <a:solidFill>
                  <a:srgbClr val="1F2328"/>
                </a:solidFill>
                <a:effectLst/>
                <a:highlight>
                  <a:srgbClr val="FFFFFF"/>
                </a:highlight>
                <a:latin typeface="-apple-system"/>
              </a:rPr>
              <a:t>Real Time Video Capturing</a:t>
            </a:r>
          </a:p>
        </p:txBody>
      </p:sp>
      <p:pic>
        <p:nvPicPr>
          <p:cNvPr id="6" name="Picture 4" descr="Information 13 00268 g001">
            <a:extLst>
              <a:ext uri="{FF2B5EF4-FFF2-40B4-BE49-F238E27FC236}">
                <a16:creationId xmlns:a16="http://schemas.microsoft.com/office/drawing/2014/main" id="{C9BBCDE0-6728-AB60-1FB1-720DF8DB7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346546"/>
            <a:ext cx="15797719" cy="77097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4407AB-7DF8-D8B1-9B41-394D2B0BA318}"/>
              </a:ext>
            </a:extLst>
          </p:cNvPr>
          <p:cNvSpPr txBox="1"/>
          <p:nvPr/>
        </p:nvSpPr>
        <p:spPr>
          <a:xfrm>
            <a:off x="914400" y="1856483"/>
            <a:ext cx="6172200" cy="907941"/>
          </a:xfrm>
          <a:prstGeom prst="rect">
            <a:avLst/>
          </a:prstGeom>
          <a:noFill/>
        </p:spPr>
        <p:txBody>
          <a:bodyPr wrap="square" rtlCol="0">
            <a:spAutoFit/>
          </a:bodyPr>
          <a:lstStyle/>
          <a:p>
            <a:pPr marL="514350" indent="-514350">
              <a:buFont typeface="+mj-lt"/>
              <a:buAutoNum type="arabicPeriod"/>
            </a:pPr>
            <a:r>
              <a:rPr lang="en-US" sz="3500" b="1" i="0" dirty="0">
                <a:solidFill>
                  <a:srgbClr val="1F2328"/>
                </a:solidFill>
                <a:effectLst/>
                <a:highlight>
                  <a:srgbClr val="FFFFFF"/>
                </a:highlight>
                <a:latin typeface="Times New Roman" panose="02020603050405020304" pitchFamily="18" charset="0"/>
                <a:cs typeface="Times New Roman" panose="02020603050405020304" pitchFamily="18" charset="0"/>
              </a:rPr>
              <a:t>Control unit Node - Level 3:</a:t>
            </a:r>
          </a:p>
          <a:p>
            <a:endParaRPr lang="en-IN" dirty="0"/>
          </a:p>
        </p:txBody>
      </p:sp>
      <p:sp>
        <p:nvSpPr>
          <p:cNvPr id="10" name="TextBox 9">
            <a:extLst>
              <a:ext uri="{FF2B5EF4-FFF2-40B4-BE49-F238E27FC236}">
                <a16:creationId xmlns:a16="http://schemas.microsoft.com/office/drawing/2014/main" id="{0A6F20AE-0B11-17D7-51BE-07937E957AA8}"/>
              </a:ext>
            </a:extLst>
          </p:cNvPr>
          <p:cNvSpPr txBox="1"/>
          <p:nvPr/>
        </p:nvSpPr>
        <p:spPr>
          <a:xfrm>
            <a:off x="1524000" y="2672771"/>
            <a:ext cx="14859000" cy="646331"/>
          </a:xfrm>
          <a:prstGeom prst="rect">
            <a:avLst/>
          </a:prstGeom>
          <a:noFill/>
        </p:spPr>
        <p:txBody>
          <a:bodyPr wrap="square" rtlCol="0">
            <a:spAutoFit/>
          </a:bodyPr>
          <a:lstStyle/>
          <a:p>
            <a:r>
              <a:rPr lang="en-IN" dirty="0"/>
              <a:t>By the use of Facial Recognition Technology at the Control Unit Level to identify the identity of the soldiers , school going student And also with the use of face expression we define their emotions like happy, sad, Angry and many more…..</a:t>
            </a:r>
          </a:p>
        </p:txBody>
      </p:sp>
    </p:spTree>
    <p:extLst>
      <p:ext uri="{BB962C8B-B14F-4D97-AF65-F5344CB8AC3E}">
        <p14:creationId xmlns:p14="http://schemas.microsoft.com/office/powerpoint/2010/main" val="2241011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8953658" y="-92225"/>
            <a:ext cx="12389411" cy="10763301"/>
          </a:xfrm>
          <a:custGeom>
            <a:avLst/>
            <a:gdLst/>
            <a:ahLst/>
            <a:cxnLst/>
            <a:rect l="l" t="t" r="r" b="b"/>
            <a:pathLst>
              <a:path w="12389411" h="10763301">
                <a:moveTo>
                  <a:pt x="0" y="0"/>
                </a:moveTo>
                <a:lnTo>
                  <a:pt x="12389411" y="0"/>
                </a:lnTo>
                <a:lnTo>
                  <a:pt x="12389411" y="10763301"/>
                </a:lnTo>
                <a:lnTo>
                  <a:pt x="0" y="10763301"/>
                </a:lnTo>
                <a:lnTo>
                  <a:pt x="0" y="0"/>
                </a:lnTo>
                <a:close/>
              </a:path>
            </a:pathLst>
          </a:custGeom>
          <a:blipFill>
            <a:blip r:embed="rId2"/>
            <a:stretch>
              <a:fillRect/>
            </a:stretch>
          </a:blipFill>
        </p:spPr>
      </p:sp>
      <p:sp>
        <p:nvSpPr>
          <p:cNvPr id="3" name="TextBox 3"/>
          <p:cNvSpPr txBox="1"/>
          <p:nvPr/>
        </p:nvSpPr>
        <p:spPr>
          <a:xfrm>
            <a:off x="5300054" y="350227"/>
            <a:ext cx="9187499" cy="973050"/>
          </a:xfrm>
          <a:prstGeom prst="rect">
            <a:avLst/>
          </a:prstGeom>
        </p:spPr>
        <p:txBody>
          <a:bodyPr lIns="0" tIns="0" rIns="0" bIns="0" rtlCol="0" anchor="t">
            <a:spAutoFit/>
          </a:bodyPr>
          <a:lstStyle/>
          <a:p>
            <a:pPr marL="0" lvl="0" indent="0">
              <a:lnSpc>
                <a:spcPts val="7644"/>
              </a:lnSpc>
              <a:spcBef>
                <a:spcPct val="0"/>
              </a:spcBef>
            </a:pPr>
            <a:r>
              <a:rPr lang="en-US" sz="6370" dirty="0">
                <a:solidFill>
                  <a:srgbClr val="101010"/>
                </a:solidFill>
                <a:latin typeface="Montserrat Bold"/>
              </a:rPr>
              <a:t>Software Technology</a:t>
            </a:r>
          </a:p>
        </p:txBody>
      </p:sp>
      <p:grpSp>
        <p:nvGrpSpPr>
          <p:cNvPr id="4" name="Group 4"/>
          <p:cNvGrpSpPr/>
          <p:nvPr/>
        </p:nvGrpSpPr>
        <p:grpSpPr>
          <a:xfrm>
            <a:off x="4397266" y="6172396"/>
            <a:ext cx="12862034" cy="2819515"/>
            <a:chOff x="0" y="0"/>
            <a:chExt cx="4701367" cy="1030597"/>
          </a:xfrm>
        </p:grpSpPr>
        <p:sp>
          <p:nvSpPr>
            <p:cNvPr id="5" name="Freeform 5"/>
            <p:cNvSpPr/>
            <p:nvPr/>
          </p:nvSpPr>
          <p:spPr>
            <a:xfrm>
              <a:off x="0" y="0"/>
              <a:ext cx="4701367" cy="1030597"/>
            </a:xfrm>
            <a:custGeom>
              <a:avLst/>
              <a:gdLst/>
              <a:ahLst/>
              <a:cxnLst/>
              <a:rect l="l" t="t" r="r" b="b"/>
              <a:pathLst>
                <a:path w="4701367" h="1030597">
                  <a:moveTo>
                    <a:pt x="27688" y="0"/>
                  </a:moveTo>
                  <a:lnTo>
                    <a:pt x="4673679" y="0"/>
                  </a:lnTo>
                  <a:cubicBezTo>
                    <a:pt x="4681022" y="0"/>
                    <a:pt x="4688065" y="2917"/>
                    <a:pt x="4693258" y="8110"/>
                  </a:cubicBezTo>
                  <a:cubicBezTo>
                    <a:pt x="4698450" y="13302"/>
                    <a:pt x="4701367" y="20345"/>
                    <a:pt x="4701367" y="27688"/>
                  </a:cubicBezTo>
                  <a:lnTo>
                    <a:pt x="4701367" y="1002909"/>
                  </a:lnTo>
                  <a:cubicBezTo>
                    <a:pt x="4701367" y="1010252"/>
                    <a:pt x="4698450" y="1017295"/>
                    <a:pt x="4693258" y="1022487"/>
                  </a:cubicBezTo>
                  <a:cubicBezTo>
                    <a:pt x="4688065" y="1027680"/>
                    <a:pt x="4681022" y="1030597"/>
                    <a:pt x="4673679" y="1030597"/>
                  </a:cubicBezTo>
                  <a:lnTo>
                    <a:pt x="27688" y="1030597"/>
                  </a:lnTo>
                  <a:cubicBezTo>
                    <a:pt x="20345" y="1030597"/>
                    <a:pt x="13302" y="1027680"/>
                    <a:pt x="8110" y="1022487"/>
                  </a:cubicBezTo>
                  <a:cubicBezTo>
                    <a:pt x="2917" y="1017295"/>
                    <a:pt x="0" y="1010252"/>
                    <a:pt x="0" y="1002909"/>
                  </a:cubicBezTo>
                  <a:lnTo>
                    <a:pt x="0" y="27688"/>
                  </a:lnTo>
                  <a:cubicBezTo>
                    <a:pt x="0" y="20345"/>
                    <a:pt x="2917" y="13302"/>
                    <a:pt x="8110" y="8110"/>
                  </a:cubicBezTo>
                  <a:cubicBezTo>
                    <a:pt x="13302" y="2917"/>
                    <a:pt x="20345" y="0"/>
                    <a:pt x="27688" y="0"/>
                  </a:cubicBezTo>
                  <a:close/>
                </a:path>
              </a:pathLst>
            </a:custGeom>
            <a:solidFill>
              <a:srgbClr val="FFFFFF"/>
            </a:solidFill>
            <a:ln w="85725" cap="rnd">
              <a:solidFill>
                <a:srgbClr val="B100E8"/>
              </a:solidFill>
              <a:prstDash val="solid"/>
              <a:round/>
            </a:ln>
          </p:spPr>
        </p:sp>
        <p:sp>
          <p:nvSpPr>
            <p:cNvPr id="6" name="TextBox 6"/>
            <p:cNvSpPr txBox="1"/>
            <p:nvPr/>
          </p:nvSpPr>
          <p:spPr>
            <a:xfrm>
              <a:off x="0" y="-38100"/>
              <a:ext cx="4701367" cy="1068697"/>
            </a:xfrm>
            <a:prstGeom prst="rect">
              <a:avLst/>
            </a:prstGeom>
          </p:spPr>
          <p:txBody>
            <a:bodyPr lIns="0" tIns="0" rIns="0" bIns="0" rtlCol="0" anchor="ctr"/>
            <a:lstStyle/>
            <a:p>
              <a:pPr marL="453393" lvl="1" indent="-226697">
                <a:lnSpc>
                  <a:spcPts val="2940"/>
                </a:lnSpc>
                <a:buFont typeface="Arial"/>
                <a:buChar char="•"/>
              </a:pPr>
              <a:r>
                <a:rPr lang="en-US" sz="2100" dirty="0">
                  <a:solidFill>
                    <a:srgbClr val="000000"/>
                  </a:solidFill>
                  <a:latin typeface="Montserrat Bold"/>
                </a:rPr>
                <a:t>MACHINE LEARNING ALGORITHM (PYTHON):</a:t>
              </a:r>
            </a:p>
            <a:p>
              <a:pPr algn="ctr">
                <a:lnSpc>
                  <a:spcPts val="2940"/>
                </a:lnSpc>
              </a:pPr>
              <a:endParaRPr lang="en-US" sz="2100" dirty="0">
                <a:solidFill>
                  <a:srgbClr val="000000"/>
                </a:solidFill>
                <a:latin typeface="Montserrat Bold"/>
              </a:endParaRPr>
            </a:p>
            <a:p>
              <a:pPr marL="906786" lvl="2" indent="-302262">
                <a:lnSpc>
                  <a:spcPts val="2940"/>
                </a:lnSpc>
                <a:buFont typeface="Arial"/>
                <a:buChar char="⚬"/>
              </a:pPr>
              <a:r>
                <a:rPr lang="en-US" sz="2100" dirty="0">
                  <a:solidFill>
                    <a:srgbClr val="000000"/>
                  </a:solidFill>
                  <a:latin typeface="Montserrat Bold"/>
                </a:rPr>
                <a:t>Role: Utilized Python  algorithm aids in grouping soldier data based on health conditions for further insights.</a:t>
              </a:r>
            </a:p>
            <a:p>
              <a:pPr algn="ctr">
                <a:lnSpc>
                  <a:spcPts val="2940"/>
                </a:lnSpc>
              </a:pPr>
              <a:endParaRPr lang="en-US" sz="2100" dirty="0">
                <a:solidFill>
                  <a:srgbClr val="000000"/>
                </a:solidFill>
                <a:latin typeface="Montserrat Bold"/>
              </a:endParaRPr>
            </a:p>
          </p:txBody>
        </p:sp>
      </p:grpSp>
      <p:grpSp>
        <p:nvGrpSpPr>
          <p:cNvPr id="7" name="Group 7"/>
          <p:cNvGrpSpPr/>
          <p:nvPr/>
        </p:nvGrpSpPr>
        <p:grpSpPr>
          <a:xfrm>
            <a:off x="4397266" y="1763719"/>
            <a:ext cx="12862034" cy="3379781"/>
            <a:chOff x="0" y="0"/>
            <a:chExt cx="4701367" cy="1101074"/>
          </a:xfrm>
        </p:grpSpPr>
        <p:sp>
          <p:nvSpPr>
            <p:cNvPr id="8" name="Freeform 8"/>
            <p:cNvSpPr/>
            <p:nvPr/>
          </p:nvSpPr>
          <p:spPr>
            <a:xfrm>
              <a:off x="0" y="0"/>
              <a:ext cx="4701367" cy="1101074"/>
            </a:xfrm>
            <a:custGeom>
              <a:avLst/>
              <a:gdLst/>
              <a:ahLst/>
              <a:cxnLst/>
              <a:rect l="l" t="t" r="r" b="b"/>
              <a:pathLst>
                <a:path w="4701367" h="1101074">
                  <a:moveTo>
                    <a:pt x="27688" y="0"/>
                  </a:moveTo>
                  <a:lnTo>
                    <a:pt x="4673679" y="0"/>
                  </a:lnTo>
                  <a:cubicBezTo>
                    <a:pt x="4681022" y="0"/>
                    <a:pt x="4688065" y="2917"/>
                    <a:pt x="4693258" y="8110"/>
                  </a:cubicBezTo>
                  <a:cubicBezTo>
                    <a:pt x="4698450" y="13302"/>
                    <a:pt x="4701367" y="20345"/>
                    <a:pt x="4701367" y="27688"/>
                  </a:cubicBezTo>
                  <a:lnTo>
                    <a:pt x="4701367" y="1073386"/>
                  </a:lnTo>
                  <a:cubicBezTo>
                    <a:pt x="4701367" y="1080729"/>
                    <a:pt x="4698450" y="1087772"/>
                    <a:pt x="4693258" y="1092965"/>
                  </a:cubicBezTo>
                  <a:cubicBezTo>
                    <a:pt x="4688065" y="1098157"/>
                    <a:pt x="4681022" y="1101074"/>
                    <a:pt x="4673679" y="1101074"/>
                  </a:cubicBezTo>
                  <a:lnTo>
                    <a:pt x="27688" y="1101074"/>
                  </a:lnTo>
                  <a:cubicBezTo>
                    <a:pt x="20345" y="1101074"/>
                    <a:pt x="13302" y="1098157"/>
                    <a:pt x="8110" y="1092965"/>
                  </a:cubicBezTo>
                  <a:cubicBezTo>
                    <a:pt x="2917" y="1087772"/>
                    <a:pt x="0" y="1080729"/>
                    <a:pt x="0" y="1073386"/>
                  </a:cubicBezTo>
                  <a:lnTo>
                    <a:pt x="0" y="27688"/>
                  </a:lnTo>
                  <a:cubicBezTo>
                    <a:pt x="0" y="20345"/>
                    <a:pt x="2917" y="13302"/>
                    <a:pt x="8110" y="8110"/>
                  </a:cubicBezTo>
                  <a:cubicBezTo>
                    <a:pt x="13302" y="2917"/>
                    <a:pt x="20345" y="0"/>
                    <a:pt x="27688" y="0"/>
                  </a:cubicBezTo>
                  <a:close/>
                </a:path>
              </a:pathLst>
            </a:custGeom>
            <a:solidFill>
              <a:srgbClr val="FFFFFF"/>
            </a:solidFill>
            <a:ln w="85725" cap="rnd">
              <a:solidFill>
                <a:srgbClr val="B100E8"/>
              </a:solidFill>
              <a:prstDash val="solid"/>
              <a:round/>
            </a:ln>
          </p:spPr>
        </p:sp>
        <p:sp>
          <p:nvSpPr>
            <p:cNvPr id="9" name="TextBox 9"/>
            <p:cNvSpPr txBox="1"/>
            <p:nvPr/>
          </p:nvSpPr>
          <p:spPr>
            <a:xfrm>
              <a:off x="0" y="32377"/>
              <a:ext cx="4701367" cy="1068697"/>
            </a:xfrm>
            <a:prstGeom prst="rect">
              <a:avLst/>
            </a:prstGeom>
          </p:spPr>
          <p:txBody>
            <a:bodyPr lIns="0" tIns="0" rIns="0" bIns="0" rtlCol="0" anchor="ctr"/>
            <a:lstStyle/>
            <a:p>
              <a:pPr marL="453393" lvl="1" indent="-226697">
                <a:lnSpc>
                  <a:spcPts val="2940"/>
                </a:lnSpc>
                <a:buFont typeface="Arial"/>
                <a:buChar char="•"/>
              </a:pPr>
              <a:r>
                <a:rPr lang="en-US" sz="2100" dirty="0">
                  <a:solidFill>
                    <a:srgbClr val="000000"/>
                  </a:solidFill>
                  <a:latin typeface="Montserrat Bold"/>
                </a:rPr>
                <a:t>Arduino IDE, Blynk IOT :</a:t>
              </a:r>
            </a:p>
            <a:p>
              <a:pPr marL="906786" lvl="2" indent="-302262">
                <a:lnSpc>
                  <a:spcPts val="2940"/>
                </a:lnSpc>
                <a:buFont typeface="Arial"/>
                <a:buChar char="⚬"/>
              </a:pPr>
              <a:r>
                <a:rPr lang="en-US" sz="2100" dirty="0">
                  <a:solidFill>
                    <a:srgbClr val="000000"/>
                  </a:solidFill>
                  <a:latin typeface="Montserrat Bold"/>
                </a:rPr>
                <a:t>Purpose: Programming the Arduino MEGA 2560 microcontroller.</a:t>
              </a:r>
            </a:p>
            <a:p>
              <a:pPr>
                <a:lnSpc>
                  <a:spcPts val="2940"/>
                </a:lnSpc>
              </a:pPr>
              <a:endParaRPr lang="en-US" sz="2100" dirty="0">
                <a:solidFill>
                  <a:srgbClr val="000000"/>
                </a:solidFill>
                <a:latin typeface="Montserrat Bold"/>
              </a:endParaRPr>
            </a:p>
            <a:p>
              <a:pPr marL="453393" lvl="1" indent="-226697">
                <a:lnSpc>
                  <a:spcPts val="2940"/>
                </a:lnSpc>
                <a:buFont typeface="Arial"/>
                <a:buChar char="•"/>
              </a:pPr>
              <a:r>
                <a:rPr lang="en-US" sz="2100" dirty="0">
                  <a:solidFill>
                    <a:srgbClr val="000000"/>
                  </a:solidFill>
                  <a:latin typeface="Montserrat Bold"/>
                </a:rPr>
                <a:t>Machine Learning Technology :</a:t>
              </a:r>
            </a:p>
            <a:p>
              <a:pPr>
                <a:lnSpc>
                  <a:spcPts val="2940"/>
                </a:lnSpc>
              </a:pPr>
              <a:endParaRPr lang="en-US" sz="2100" dirty="0">
                <a:solidFill>
                  <a:srgbClr val="000000"/>
                </a:solidFill>
                <a:latin typeface="Montserrat Bold"/>
              </a:endParaRPr>
            </a:p>
            <a:p>
              <a:pPr marL="906786" lvl="2" indent="-302262" algn="l">
                <a:lnSpc>
                  <a:spcPts val="2940"/>
                </a:lnSpc>
                <a:buFont typeface="Arial"/>
                <a:buChar char="⚬"/>
              </a:pPr>
              <a:r>
                <a:rPr lang="en-IN" sz="2100" b="1" dirty="0">
                  <a:latin typeface="Times New Roman" panose="02020603050405020304" pitchFamily="18" charset="0"/>
                  <a:cs typeface="Times New Roman" panose="02020603050405020304" pitchFamily="18" charset="0"/>
                </a:rPr>
                <a:t>Supervised Learning</a:t>
              </a:r>
            </a:p>
            <a:p>
              <a:pPr marL="906786" lvl="2" indent="-302262" algn="l">
                <a:lnSpc>
                  <a:spcPts val="2940"/>
                </a:lnSpc>
                <a:buFont typeface="Arial"/>
                <a:buChar char="⚬"/>
              </a:pPr>
              <a:r>
                <a:rPr lang="en-IN" sz="2100" b="1" dirty="0">
                  <a:solidFill>
                    <a:srgbClr val="000000"/>
                  </a:solidFill>
                  <a:latin typeface="Times New Roman" panose="02020603050405020304" pitchFamily="18" charset="0"/>
                  <a:cs typeface="Times New Roman" panose="02020603050405020304" pitchFamily="18" charset="0"/>
                </a:rPr>
                <a:t>Unsupervised Learning </a:t>
              </a:r>
              <a:endParaRPr lang="en-US" sz="2100" b="1" dirty="0">
                <a:solidFill>
                  <a:srgbClr val="000000"/>
                </a:solidFill>
                <a:latin typeface="Times New Roman" panose="02020603050405020304" pitchFamily="18" charset="0"/>
                <a:cs typeface="Times New Roman" panose="02020603050405020304" pitchFamily="18" charset="0"/>
              </a:endParaRPr>
            </a:p>
            <a:p>
              <a:pPr algn="ctr">
                <a:lnSpc>
                  <a:spcPts val="4339"/>
                </a:lnSpc>
              </a:pPr>
              <a:endParaRPr lang="en-US" sz="2100" dirty="0">
                <a:solidFill>
                  <a:srgbClr val="000000"/>
                </a:solidFill>
                <a:latin typeface="Montserrat Bol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457200" y="471488"/>
            <a:ext cx="8455251" cy="2954655"/>
          </a:xfrm>
          <a:prstGeom prst="rect">
            <a:avLst/>
          </a:prstGeom>
        </p:spPr>
        <p:txBody>
          <a:bodyPr wrap="square" lIns="0" tIns="0" rIns="0" bIns="0" rtlCol="0" anchor="t">
            <a:spAutoFit/>
          </a:bodyPr>
          <a:lstStyle/>
          <a:p>
            <a:pPr marL="685800" indent="-685800" algn="just">
              <a:buFont typeface="Wingdings" panose="05000000000000000000" pitchFamily="2" charset="2"/>
              <a:buChar char="Ø"/>
            </a:pPr>
            <a:r>
              <a:rPr lang="en-US" sz="4800" b="1" i="0" dirty="0">
                <a:solidFill>
                  <a:srgbClr val="1F2328"/>
                </a:solidFill>
                <a:effectLst/>
                <a:highlight>
                  <a:srgbClr val="FFFFFF"/>
                </a:highlight>
                <a:latin typeface="-apple-system"/>
              </a:rPr>
              <a:t>The block diagram below explains how the nodes and all the internal sensors are connected.</a:t>
            </a:r>
          </a:p>
        </p:txBody>
      </p:sp>
      <p:pic>
        <p:nvPicPr>
          <p:cNvPr id="2052" name="Picture 4">
            <a:extLst>
              <a:ext uri="{FF2B5EF4-FFF2-40B4-BE49-F238E27FC236}">
                <a16:creationId xmlns:a16="http://schemas.microsoft.com/office/drawing/2014/main" id="{B2EE759B-504B-1860-3C18-CF116093F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149" y="172761"/>
            <a:ext cx="8455251" cy="9843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5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5" name="TextBox 4">
            <a:extLst>
              <a:ext uri="{FF2B5EF4-FFF2-40B4-BE49-F238E27FC236}">
                <a16:creationId xmlns:a16="http://schemas.microsoft.com/office/drawing/2014/main" id="{CDCF8249-7C1A-1E97-63E9-2F4C76A17151}"/>
              </a:ext>
            </a:extLst>
          </p:cNvPr>
          <p:cNvSpPr txBox="1"/>
          <p:nvPr/>
        </p:nvSpPr>
        <p:spPr>
          <a:xfrm>
            <a:off x="8410503" y="2395428"/>
            <a:ext cx="7743895" cy="3324402"/>
          </a:xfrm>
          <a:prstGeom prst="rect">
            <a:avLst/>
          </a:prstGeom>
          <a:noFill/>
        </p:spPr>
        <p:txBody>
          <a:bodyPr wrap="square" rtlCol="0">
            <a:spAutoFit/>
          </a:bodyPr>
          <a:lstStyle/>
          <a:p>
            <a:endParaRPr lang="en-IN" dirty="0"/>
          </a:p>
        </p:txBody>
      </p:sp>
      <p:pic>
        <p:nvPicPr>
          <p:cNvPr id="3076" name="Picture 4">
            <a:extLst>
              <a:ext uri="{FF2B5EF4-FFF2-40B4-BE49-F238E27FC236}">
                <a16:creationId xmlns:a16="http://schemas.microsoft.com/office/drawing/2014/main" id="{AF9FFF85-322E-0BEA-E817-4A73E65FD3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40"/>
          <a:stretch/>
        </p:blipFill>
        <p:spPr bwMode="auto">
          <a:xfrm>
            <a:off x="4547141" y="860612"/>
            <a:ext cx="13440542" cy="914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D1B2FD-73A1-5ED8-E335-F7DEA32F439E}"/>
              </a:ext>
            </a:extLst>
          </p:cNvPr>
          <p:cNvSpPr txBox="1"/>
          <p:nvPr/>
        </p:nvSpPr>
        <p:spPr>
          <a:xfrm>
            <a:off x="291352" y="266700"/>
            <a:ext cx="6642848" cy="630942"/>
          </a:xfrm>
          <a:prstGeom prst="rect">
            <a:avLst/>
          </a:prstGeom>
          <a:noFill/>
        </p:spPr>
        <p:txBody>
          <a:bodyPr wrap="square" rtlCol="0">
            <a:spAutoFit/>
          </a:bodyPr>
          <a:lstStyle/>
          <a:p>
            <a:pPr marL="457200" indent="-457200">
              <a:buFont typeface="Wingdings" panose="05000000000000000000" pitchFamily="2" charset="2"/>
              <a:buChar char="v"/>
            </a:pPr>
            <a:r>
              <a:rPr lang="en-US" sz="3500" b="1" i="0" u="sng" dirty="0">
                <a:solidFill>
                  <a:srgbClr val="1F2328"/>
                </a:solidFill>
                <a:effectLst/>
                <a:highlight>
                  <a:srgbClr val="FFFFFF"/>
                </a:highlight>
                <a:latin typeface="Times New Roman" panose="02020603050405020304" pitchFamily="18" charset="0"/>
                <a:cs typeface="Times New Roman" panose="02020603050405020304" pitchFamily="18" charset="0"/>
              </a:rPr>
              <a:t>Circuit Diagram for the project</a:t>
            </a:r>
            <a:endParaRPr lang="en-IN" sz="35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029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457201" y="471488"/>
            <a:ext cx="5825264" cy="738664"/>
          </a:xfrm>
          <a:prstGeom prst="rect">
            <a:avLst/>
          </a:prstGeom>
        </p:spPr>
        <p:txBody>
          <a:bodyPr wrap="square" lIns="0" tIns="0" rIns="0" bIns="0" rtlCol="0" anchor="t">
            <a:spAutoFit/>
          </a:bodyPr>
          <a:lstStyle/>
          <a:p>
            <a:pPr marL="685800" indent="-685800" algn="just">
              <a:buFont typeface="Wingdings" panose="05000000000000000000" pitchFamily="2" charset="2"/>
              <a:buChar char="Ø"/>
            </a:pPr>
            <a:r>
              <a:rPr lang="en-US" sz="4800" b="1" i="0" dirty="0">
                <a:solidFill>
                  <a:srgbClr val="1F2328"/>
                </a:solidFill>
                <a:effectLst/>
                <a:highlight>
                  <a:srgbClr val="FFFFFF"/>
                </a:highlight>
                <a:latin typeface="-apple-system"/>
              </a:rPr>
              <a:t>FLOW CHART</a:t>
            </a:r>
          </a:p>
        </p:txBody>
      </p:sp>
      <p:sp>
        <p:nvSpPr>
          <p:cNvPr id="5" name="TextBox 4">
            <a:extLst>
              <a:ext uri="{FF2B5EF4-FFF2-40B4-BE49-F238E27FC236}">
                <a16:creationId xmlns:a16="http://schemas.microsoft.com/office/drawing/2014/main" id="{CCB62A2E-30D9-B44D-A5B1-D3BD153AC19E}"/>
              </a:ext>
            </a:extLst>
          </p:cNvPr>
          <p:cNvSpPr txBox="1"/>
          <p:nvPr/>
        </p:nvSpPr>
        <p:spPr>
          <a:xfrm>
            <a:off x="7696200" y="952500"/>
            <a:ext cx="8305800" cy="5410200"/>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BEEB1A49-8B6A-60D7-E281-13644A828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72762"/>
            <a:ext cx="12073665" cy="9642750"/>
          </a:xfrm>
          <a:prstGeom prst="rect">
            <a:avLst/>
          </a:prstGeom>
        </p:spPr>
      </p:pic>
    </p:spTree>
    <p:extLst>
      <p:ext uri="{BB962C8B-B14F-4D97-AF65-F5344CB8AC3E}">
        <p14:creationId xmlns:p14="http://schemas.microsoft.com/office/powerpoint/2010/main" val="2231938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6" name="TextBox 5">
            <a:extLst>
              <a:ext uri="{FF2B5EF4-FFF2-40B4-BE49-F238E27FC236}">
                <a16:creationId xmlns:a16="http://schemas.microsoft.com/office/drawing/2014/main" id="{68D1B2FD-73A1-5ED8-E335-F7DEA32F439E}"/>
              </a:ext>
            </a:extLst>
          </p:cNvPr>
          <p:cNvSpPr txBox="1"/>
          <p:nvPr/>
        </p:nvSpPr>
        <p:spPr>
          <a:xfrm>
            <a:off x="291352" y="266700"/>
            <a:ext cx="6642848" cy="784830"/>
          </a:xfrm>
          <a:prstGeom prst="rect">
            <a:avLst/>
          </a:prstGeom>
          <a:noFill/>
        </p:spPr>
        <p:txBody>
          <a:bodyPr wrap="square" rtlCol="0">
            <a:spAutoFit/>
          </a:bodyPr>
          <a:lstStyle/>
          <a:p>
            <a:pPr marL="457200" indent="-457200">
              <a:buFont typeface="Wingdings" panose="05000000000000000000" pitchFamily="2" charset="2"/>
              <a:buChar char="v"/>
            </a:pPr>
            <a:r>
              <a:rPr lang="en-IN" sz="4500" b="1" i="0" u="sng" dirty="0">
                <a:solidFill>
                  <a:srgbClr val="1F2328"/>
                </a:solidFill>
                <a:effectLst/>
                <a:highlight>
                  <a:srgbClr val="FFFFFF"/>
                </a:highlight>
                <a:latin typeface="-apple-system"/>
              </a:rPr>
              <a:t>Extra libraries</a:t>
            </a:r>
          </a:p>
        </p:txBody>
      </p:sp>
      <p:pic>
        <p:nvPicPr>
          <p:cNvPr id="4098" name="Picture 2" descr="Ai-thinker Tiny GPS Module: New Possibilities For UAVs, Wearables">
            <a:extLst>
              <a:ext uri="{FF2B5EF4-FFF2-40B4-BE49-F238E27FC236}">
                <a16:creationId xmlns:a16="http://schemas.microsoft.com/office/drawing/2014/main" id="{DAF416E7-D2DB-9EEF-99B8-C76BA9122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286551"/>
            <a:ext cx="5143925" cy="47337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196664-1B2E-FCF7-025D-6F2F083C35A3}"/>
              </a:ext>
            </a:extLst>
          </p:cNvPr>
          <p:cNvSpPr txBox="1"/>
          <p:nvPr/>
        </p:nvSpPr>
        <p:spPr>
          <a:xfrm>
            <a:off x="838200" y="1409700"/>
            <a:ext cx="5715000" cy="2246769"/>
          </a:xfrm>
          <a:prstGeom prst="rect">
            <a:avLst/>
          </a:prstGeom>
          <a:noFill/>
        </p:spPr>
        <p:txBody>
          <a:bodyPr wrap="square">
            <a:spAutoFit/>
          </a:bodyPr>
          <a:lstStyle/>
          <a:p>
            <a:pPr marL="342900" indent="-342900" algn="l">
              <a:buFont typeface="+mj-lt"/>
              <a:buAutoNum type="arabicPeriod"/>
            </a:pPr>
            <a:r>
              <a:rPr lang="en-IN" sz="3500" b="1" i="0" dirty="0" err="1">
                <a:solidFill>
                  <a:srgbClr val="1F2328"/>
                </a:solidFill>
                <a:effectLst/>
                <a:highlight>
                  <a:srgbClr val="FFFFFF"/>
                </a:highlight>
                <a:latin typeface="-apple-system"/>
              </a:rPr>
              <a:t>TinyGPS</a:t>
            </a:r>
            <a:r>
              <a:rPr lang="en-IN" sz="3500" b="1" i="0" dirty="0">
                <a:solidFill>
                  <a:srgbClr val="1F2328"/>
                </a:solidFill>
                <a:effectLst/>
                <a:highlight>
                  <a:srgbClr val="FFFFFF"/>
                </a:highlight>
                <a:latin typeface="-apple-system"/>
              </a:rPr>
              <a:t>++</a:t>
            </a:r>
          </a:p>
          <a:p>
            <a:pPr marL="342900" indent="-342900" algn="l">
              <a:buFont typeface="+mj-lt"/>
              <a:buAutoNum type="arabicPeriod"/>
            </a:pPr>
            <a:r>
              <a:rPr lang="en-IN" sz="3500" b="1" i="0" dirty="0" err="1">
                <a:solidFill>
                  <a:srgbClr val="1F2328"/>
                </a:solidFill>
                <a:effectLst/>
                <a:highlight>
                  <a:srgbClr val="FFFFFF"/>
                </a:highlight>
                <a:latin typeface="-apple-system"/>
              </a:rPr>
              <a:t>PulseSensorPlayground</a:t>
            </a:r>
            <a:endParaRPr lang="en-IN" sz="3500" b="1" i="0" dirty="0">
              <a:solidFill>
                <a:srgbClr val="1F2328"/>
              </a:solidFill>
              <a:effectLst/>
              <a:highlight>
                <a:srgbClr val="FFFFFF"/>
              </a:highlight>
              <a:latin typeface="-apple-system"/>
            </a:endParaRPr>
          </a:p>
          <a:p>
            <a:pPr marL="342900" indent="-342900" algn="l">
              <a:buFont typeface="+mj-lt"/>
              <a:buAutoNum type="arabicPeriod"/>
            </a:pPr>
            <a:r>
              <a:rPr lang="en-IN" sz="3500" b="1" i="0" dirty="0">
                <a:solidFill>
                  <a:srgbClr val="1F2328"/>
                </a:solidFill>
                <a:effectLst/>
                <a:highlight>
                  <a:srgbClr val="FFFFFF"/>
                </a:highlight>
                <a:latin typeface="-apple-system"/>
              </a:rPr>
              <a:t>LoRa</a:t>
            </a:r>
            <a:br>
              <a:rPr lang="en-IN" sz="3500" b="1" i="0" dirty="0">
                <a:solidFill>
                  <a:srgbClr val="1F2328"/>
                </a:solidFill>
                <a:effectLst/>
                <a:highlight>
                  <a:srgbClr val="FFFFFF"/>
                </a:highlight>
                <a:latin typeface="-apple-system"/>
              </a:rPr>
            </a:br>
            <a:endParaRPr lang="en-IN" sz="3500" b="1" dirty="0"/>
          </a:p>
        </p:txBody>
      </p:sp>
      <p:pic>
        <p:nvPicPr>
          <p:cNvPr id="4100" name="Picture 4" descr="Sensor IoT Workshop - Heart Rate | Agorama">
            <a:extLst>
              <a:ext uri="{FF2B5EF4-FFF2-40B4-BE49-F238E27FC236}">
                <a16:creationId xmlns:a16="http://schemas.microsoft.com/office/drawing/2014/main" id="{937E77B3-7D60-21A0-C238-FE6A86D3E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542" y="210860"/>
            <a:ext cx="10437858" cy="980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149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u="sng" dirty="0">
                <a:solidFill>
                  <a:srgbClr val="1F2328"/>
                </a:solidFill>
                <a:highlight>
                  <a:srgbClr val="F6F8FA"/>
                </a:highlight>
                <a:latin typeface="-apple-system"/>
              </a:rPr>
              <a:t>L</a:t>
            </a:r>
            <a:r>
              <a:rPr lang="en-IN" sz="4800" b="1" i="0" u="sng" dirty="0">
                <a:solidFill>
                  <a:srgbClr val="1F2328"/>
                </a:solidFill>
                <a:effectLst/>
                <a:highlight>
                  <a:srgbClr val="F6F8FA"/>
                </a:highlight>
                <a:latin typeface="-apple-system"/>
              </a:rPr>
              <a:t>evel 1- </a:t>
            </a:r>
            <a:r>
              <a:rPr lang="en-IN" sz="4800" b="1" u="sng" dirty="0">
                <a:solidFill>
                  <a:srgbClr val="1F2328"/>
                </a:solidFill>
                <a:highlight>
                  <a:srgbClr val="F6F8FA"/>
                </a:highlight>
                <a:latin typeface="-apple-system"/>
              </a:rPr>
              <a:t>I</a:t>
            </a:r>
            <a:r>
              <a:rPr lang="en-IN" sz="4800" b="1" i="0" u="sng" dirty="0">
                <a:solidFill>
                  <a:srgbClr val="1F2328"/>
                </a:solidFill>
                <a:effectLst/>
                <a:highlight>
                  <a:srgbClr val="F6F8FA"/>
                </a:highlight>
                <a:latin typeface="-apple-system"/>
              </a:rPr>
              <a:t>ntegration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67188"/>
            <a:ext cx="17803586" cy="894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738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u="sng" dirty="0">
                <a:solidFill>
                  <a:srgbClr val="1F2328"/>
                </a:solidFill>
                <a:highlight>
                  <a:srgbClr val="F6F8FA"/>
                </a:highlight>
                <a:latin typeface="-apple-system"/>
              </a:rPr>
              <a:t>L</a:t>
            </a:r>
            <a:r>
              <a:rPr lang="en-IN" sz="4800" b="1" i="0" u="sng" dirty="0">
                <a:solidFill>
                  <a:srgbClr val="1F2328"/>
                </a:solidFill>
                <a:effectLst/>
                <a:highlight>
                  <a:srgbClr val="F6F8FA"/>
                </a:highlight>
                <a:latin typeface="-apple-system"/>
              </a:rPr>
              <a:t>evel 1- </a:t>
            </a:r>
            <a:r>
              <a:rPr lang="en-IN" sz="4800" b="1" u="sng" dirty="0">
                <a:solidFill>
                  <a:srgbClr val="1F2328"/>
                </a:solidFill>
                <a:highlight>
                  <a:srgbClr val="F6F8FA"/>
                </a:highlight>
                <a:latin typeface="-apple-system"/>
              </a:rPr>
              <a:t>I</a:t>
            </a:r>
            <a:r>
              <a:rPr lang="en-IN" sz="4800" b="1" i="0" u="sng" dirty="0">
                <a:solidFill>
                  <a:srgbClr val="1F2328"/>
                </a:solidFill>
                <a:effectLst/>
                <a:highlight>
                  <a:srgbClr val="F6F8FA"/>
                </a:highlight>
                <a:latin typeface="-apple-system"/>
              </a:rPr>
              <a:t>ntegration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67188"/>
            <a:ext cx="17803586" cy="894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86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u="sng" dirty="0">
                <a:solidFill>
                  <a:srgbClr val="1F2328"/>
                </a:solidFill>
                <a:highlight>
                  <a:srgbClr val="F6F8FA"/>
                </a:highlight>
                <a:latin typeface="-apple-system"/>
              </a:rPr>
              <a:t>L</a:t>
            </a:r>
            <a:r>
              <a:rPr lang="en-IN" sz="4800" b="1" i="0" u="sng" dirty="0">
                <a:solidFill>
                  <a:srgbClr val="1F2328"/>
                </a:solidFill>
                <a:effectLst/>
                <a:highlight>
                  <a:srgbClr val="F6F8FA"/>
                </a:highlight>
                <a:latin typeface="-apple-system"/>
              </a:rPr>
              <a:t>evel 1- </a:t>
            </a:r>
            <a:r>
              <a:rPr lang="en-IN" sz="4800" b="1" u="sng" dirty="0">
                <a:solidFill>
                  <a:srgbClr val="1F2328"/>
                </a:solidFill>
                <a:highlight>
                  <a:srgbClr val="F6F8FA"/>
                </a:highlight>
                <a:latin typeface="-apple-system"/>
              </a:rPr>
              <a:t>I</a:t>
            </a:r>
            <a:r>
              <a:rPr lang="en-IN" sz="4800" b="1" i="0" u="sng" dirty="0">
                <a:solidFill>
                  <a:srgbClr val="1F2328"/>
                </a:solidFill>
                <a:effectLst/>
                <a:highlight>
                  <a:srgbClr val="F6F8FA"/>
                </a:highlight>
                <a:latin typeface="-apple-system"/>
              </a:rPr>
              <a:t>ntegration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67188"/>
            <a:ext cx="17803586" cy="894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381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5887171" y="-3514112"/>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grpSp>
        <p:nvGrpSpPr>
          <p:cNvPr id="3" name="Group 3"/>
          <p:cNvGrpSpPr/>
          <p:nvPr/>
        </p:nvGrpSpPr>
        <p:grpSpPr>
          <a:xfrm>
            <a:off x="3985492" y="6289750"/>
            <a:ext cx="3024888" cy="529127"/>
            <a:chOff x="0" y="0"/>
            <a:chExt cx="1281756" cy="224211"/>
          </a:xfrm>
        </p:grpSpPr>
        <p:sp>
          <p:nvSpPr>
            <p:cNvPr id="4" name="Freeform 4"/>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 name="TextBox 5"/>
            <p:cNvSpPr txBox="1"/>
            <p:nvPr/>
          </p:nvSpPr>
          <p:spPr>
            <a:xfrm>
              <a:off x="0" y="-47625"/>
              <a:ext cx="1281756" cy="271836"/>
            </a:xfrm>
            <a:prstGeom prst="rect">
              <a:avLst/>
            </a:prstGeom>
          </p:spPr>
          <p:txBody>
            <a:bodyPr lIns="0" tIns="0" rIns="0" bIns="0" rtlCol="0" anchor="ctr"/>
            <a:lstStyle/>
            <a:p>
              <a:pPr algn="ctr">
                <a:lnSpc>
                  <a:spcPts val="3640"/>
                </a:lnSpc>
              </a:pPr>
              <a:r>
                <a:rPr lang="en-US" sz="2600" dirty="0">
                  <a:solidFill>
                    <a:srgbClr val="FFFFFF"/>
                  </a:solidFill>
                  <a:latin typeface="Montserrat"/>
                </a:rPr>
                <a:t>Member 1</a:t>
              </a:r>
            </a:p>
          </p:txBody>
        </p:sp>
      </p:grpSp>
      <p:grpSp>
        <p:nvGrpSpPr>
          <p:cNvPr id="6" name="Group 6"/>
          <p:cNvGrpSpPr/>
          <p:nvPr/>
        </p:nvGrpSpPr>
        <p:grpSpPr>
          <a:xfrm>
            <a:off x="8181379" y="6290773"/>
            <a:ext cx="3024888" cy="529127"/>
            <a:chOff x="0" y="0"/>
            <a:chExt cx="1281756" cy="224211"/>
          </a:xfrm>
        </p:grpSpPr>
        <p:sp>
          <p:nvSpPr>
            <p:cNvPr id="7" name="Freeform 7"/>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8" name="TextBox 8"/>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rPr>
                <a:t>Member 2</a:t>
              </a:r>
            </a:p>
          </p:txBody>
        </p:sp>
      </p:grpSp>
      <p:grpSp>
        <p:nvGrpSpPr>
          <p:cNvPr id="9" name="Group 9"/>
          <p:cNvGrpSpPr/>
          <p:nvPr/>
        </p:nvGrpSpPr>
        <p:grpSpPr>
          <a:xfrm>
            <a:off x="12547636" y="6290773"/>
            <a:ext cx="3024888" cy="529127"/>
            <a:chOff x="0" y="0"/>
            <a:chExt cx="1281756" cy="224211"/>
          </a:xfrm>
        </p:grpSpPr>
        <p:sp>
          <p:nvSpPr>
            <p:cNvPr id="10" name="Freeform 10"/>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1" name="TextBox 11"/>
            <p:cNvSpPr txBox="1"/>
            <p:nvPr/>
          </p:nvSpPr>
          <p:spPr>
            <a:xfrm>
              <a:off x="0" y="-47625"/>
              <a:ext cx="1281756" cy="271836"/>
            </a:xfrm>
            <a:prstGeom prst="rect">
              <a:avLst/>
            </a:prstGeom>
          </p:spPr>
          <p:txBody>
            <a:bodyPr lIns="0" tIns="0" rIns="0" bIns="0" rtlCol="0" anchor="ctr"/>
            <a:lstStyle/>
            <a:p>
              <a:pPr algn="ctr">
                <a:lnSpc>
                  <a:spcPts val="3640"/>
                </a:lnSpc>
              </a:pPr>
              <a:r>
                <a:rPr lang="en-US" sz="2600" dirty="0">
                  <a:solidFill>
                    <a:srgbClr val="FFFFFF"/>
                  </a:solidFill>
                  <a:latin typeface="Montserrat"/>
                </a:rPr>
                <a:t>Member 3</a:t>
              </a:r>
            </a:p>
          </p:txBody>
        </p:sp>
      </p:grpSp>
      <p:sp>
        <p:nvSpPr>
          <p:cNvPr id="12" name="TextBox 12"/>
          <p:cNvSpPr txBox="1"/>
          <p:nvPr/>
        </p:nvSpPr>
        <p:spPr>
          <a:xfrm>
            <a:off x="5319431" y="3064691"/>
            <a:ext cx="8194363" cy="1113616"/>
          </a:xfrm>
          <a:prstGeom prst="rect">
            <a:avLst/>
          </a:prstGeom>
        </p:spPr>
        <p:txBody>
          <a:bodyPr lIns="0" tIns="0" rIns="0" bIns="0" rtlCol="0" anchor="t">
            <a:spAutoFit/>
          </a:bodyPr>
          <a:lstStyle/>
          <a:p>
            <a:pPr>
              <a:lnSpc>
                <a:spcPts val="8841"/>
              </a:lnSpc>
            </a:pPr>
            <a:r>
              <a:rPr lang="en-US" sz="7368" dirty="0">
                <a:solidFill>
                  <a:srgbClr val="101010"/>
                </a:solidFill>
                <a:latin typeface="Montserrat Bold"/>
              </a:rPr>
              <a:t>Team Members</a:t>
            </a:r>
          </a:p>
        </p:txBody>
      </p:sp>
      <p:sp>
        <p:nvSpPr>
          <p:cNvPr id="13" name="TextBox 13"/>
          <p:cNvSpPr txBox="1"/>
          <p:nvPr/>
        </p:nvSpPr>
        <p:spPr>
          <a:xfrm>
            <a:off x="3881750" y="7048291"/>
            <a:ext cx="341833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AMBIKA </a:t>
            </a:r>
          </a:p>
          <a:p>
            <a:pPr marL="0" lvl="0" indent="0" algn="ctr">
              <a:lnSpc>
                <a:spcPts val="2510"/>
              </a:lnSpc>
              <a:spcBef>
                <a:spcPct val="0"/>
              </a:spcBef>
            </a:pPr>
            <a:r>
              <a:rPr lang="en-US" sz="1793" dirty="0" err="1">
                <a:solidFill>
                  <a:srgbClr val="101010"/>
                </a:solidFill>
                <a:latin typeface="Montserrat Bold"/>
              </a:rPr>
              <a:t>ROLL_No</a:t>
            </a:r>
            <a:r>
              <a:rPr lang="en-US" sz="1793" dirty="0">
                <a:solidFill>
                  <a:srgbClr val="101010"/>
                </a:solidFill>
                <a:latin typeface="Montserrat Bold"/>
              </a:rPr>
              <a:t>: 2002220310004</a:t>
            </a:r>
          </a:p>
        </p:txBody>
      </p:sp>
      <p:grpSp>
        <p:nvGrpSpPr>
          <p:cNvPr id="14" name="Group 14"/>
          <p:cNvGrpSpPr/>
          <p:nvPr/>
        </p:nvGrpSpPr>
        <p:grpSpPr>
          <a:xfrm rot="7573183">
            <a:off x="1230111" y="7154961"/>
            <a:ext cx="1013029" cy="10130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8935303" y="4407721"/>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8230621" y="7036902"/>
            <a:ext cx="341833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Rahul Raj</a:t>
            </a:r>
          </a:p>
          <a:p>
            <a:pPr marL="0" lvl="0" indent="0" algn="ctr">
              <a:lnSpc>
                <a:spcPts val="2510"/>
              </a:lnSpc>
              <a:spcBef>
                <a:spcPct val="0"/>
              </a:spcBef>
            </a:pPr>
            <a:r>
              <a:rPr lang="en-US" sz="1793" dirty="0" err="1">
                <a:solidFill>
                  <a:srgbClr val="101010"/>
                </a:solidFill>
                <a:latin typeface="Montserrat Bold"/>
              </a:rPr>
              <a:t>ROLL_No</a:t>
            </a:r>
            <a:r>
              <a:rPr lang="en-US" sz="1793" dirty="0">
                <a:solidFill>
                  <a:srgbClr val="101010"/>
                </a:solidFill>
                <a:latin typeface="Montserrat Bold"/>
              </a:rPr>
              <a:t>: 2002220310016</a:t>
            </a:r>
          </a:p>
        </p:txBody>
      </p:sp>
      <p:sp>
        <p:nvSpPr>
          <p:cNvPr id="19" name="TextBox 19"/>
          <p:cNvSpPr txBox="1"/>
          <p:nvPr/>
        </p:nvSpPr>
        <p:spPr>
          <a:xfrm>
            <a:off x="12350913" y="6953550"/>
            <a:ext cx="341833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Raju Kumar</a:t>
            </a:r>
          </a:p>
          <a:p>
            <a:pPr marL="0" lvl="0" indent="0" algn="ctr">
              <a:lnSpc>
                <a:spcPts val="2510"/>
              </a:lnSpc>
              <a:spcBef>
                <a:spcPct val="0"/>
              </a:spcBef>
            </a:pPr>
            <a:r>
              <a:rPr lang="en-US" sz="1793" dirty="0" err="1">
                <a:solidFill>
                  <a:srgbClr val="101010"/>
                </a:solidFill>
                <a:latin typeface="Montserrat Bold"/>
              </a:rPr>
              <a:t>ROLL_No</a:t>
            </a:r>
            <a:r>
              <a:rPr lang="en-US" sz="1793" dirty="0">
                <a:solidFill>
                  <a:srgbClr val="101010"/>
                </a:solidFill>
                <a:latin typeface="Montserrat Bold"/>
              </a:rPr>
              <a:t>: 2002220310017</a:t>
            </a:r>
          </a:p>
        </p:txBody>
      </p:sp>
      <p:grpSp>
        <p:nvGrpSpPr>
          <p:cNvPr id="20" name="Group 20"/>
          <p:cNvGrpSpPr/>
          <p:nvPr/>
        </p:nvGrpSpPr>
        <p:grpSpPr>
          <a:xfrm>
            <a:off x="8181379" y="8119573"/>
            <a:ext cx="3024888" cy="529127"/>
            <a:chOff x="0" y="0"/>
            <a:chExt cx="1281756" cy="224211"/>
          </a:xfrm>
        </p:grpSpPr>
        <p:sp>
          <p:nvSpPr>
            <p:cNvPr id="21" name="Freeform 21"/>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2" name="TextBox 22"/>
            <p:cNvSpPr txBox="1"/>
            <p:nvPr/>
          </p:nvSpPr>
          <p:spPr>
            <a:xfrm>
              <a:off x="0" y="-47625"/>
              <a:ext cx="1281756" cy="271836"/>
            </a:xfrm>
            <a:prstGeom prst="rect">
              <a:avLst/>
            </a:prstGeom>
          </p:spPr>
          <p:txBody>
            <a:bodyPr lIns="0" tIns="0" rIns="0" bIns="0" rtlCol="0" anchor="ctr"/>
            <a:lstStyle/>
            <a:p>
              <a:pPr algn="ctr">
                <a:lnSpc>
                  <a:spcPts val="3640"/>
                </a:lnSpc>
              </a:pPr>
              <a:r>
                <a:rPr lang="en-US" sz="2600" b="1">
                  <a:solidFill>
                    <a:srgbClr val="FFFFFF"/>
                  </a:solidFill>
                  <a:latin typeface="Montserrat"/>
                </a:rPr>
                <a:t>Mentor</a:t>
              </a:r>
            </a:p>
          </p:txBody>
        </p:sp>
      </p:grpSp>
      <p:sp>
        <p:nvSpPr>
          <p:cNvPr id="23" name="TextBox 23"/>
          <p:cNvSpPr txBox="1"/>
          <p:nvPr/>
        </p:nvSpPr>
        <p:spPr>
          <a:xfrm>
            <a:off x="8230621" y="9029700"/>
            <a:ext cx="316540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Mr. Agha A. Husain</a:t>
            </a:r>
          </a:p>
          <a:p>
            <a:pPr marL="0" lvl="0" indent="0" algn="ctr">
              <a:lnSpc>
                <a:spcPts val="2510"/>
              </a:lnSpc>
              <a:spcBef>
                <a:spcPct val="0"/>
              </a:spcBef>
            </a:pPr>
            <a:r>
              <a:rPr lang="en-US" sz="1793" dirty="0">
                <a:solidFill>
                  <a:srgbClr val="101010"/>
                </a:solidFill>
                <a:latin typeface="Montserrat Bold"/>
              </a:rPr>
              <a:t>Asst. Prof : ECE</a:t>
            </a:r>
          </a:p>
        </p:txBody>
      </p:sp>
      <p:pic>
        <p:nvPicPr>
          <p:cNvPr id="24" name="Picture 4">
            <a:extLst>
              <a:ext uri="{FF2B5EF4-FFF2-40B4-BE49-F238E27FC236}">
                <a16:creationId xmlns:a16="http://schemas.microsoft.com/office/drawing/2014/main" id="{D9D994C9-5619-823C-1A21-0AC37EA8B8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800"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i="0" u="sng" dirty="0">
                <a:solidFill>
                  <a:srgbClr val="1F2328"/>
                </a:solidFill>
                <a:effectLst/>
                <a:highlight>
                  <a:srgbClr val="FFFFFF"/>
                </a:highlight>
                <a:latin typeface="-apple-system"/>
              </a:rPr>
              <a:t>Final Implementation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00464"/>
            <a:ext cx="17730995" cy="894160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1ECFCD42-FB28-11E5-8E25-6B7FAA9EA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1523951"/>
            <a:ext cx="17947821" cy="710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16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txBody>
            <a:bodyPr/>
            <a:lstStyle/>
            <a:p>
              <a:endParaRPr lang="en-IN" dirty="0"/>
            </a:p>
          </p:txBody>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692497"/>
          </a:xfrm>
          <a:prstGeom prst="rect">
            <a:avLst/>
          </a:prstGeom>
        </p:spPr>
        <p:txBody>
          <a:bodyPr wrap="square" lIns="0" tIns="0" rIns="0" bIns="0" rtlCol="0" anchor="t">
            <a:spAutoFit/>
          </a:bodyPr>
          <a:lstStyle/>
          <a:p>
            <a:pPr marL="685800" indent="-685800">
              <a:buFont typeface="Wingdings" panose="05000000000000000000" pitchFamily="2" charset="2"/>
              <a:buChar char="Ø"/>
            </a:pPr>
            <a:r>
              <a:rPr lang="en-US" sz="4500" b="1" i="0" u="sng" dirty="0">
                <a:solidFill>
                  <a:srgbClr val="1F2328"/>
                </a:solidFill>
                <a:effectLst/>
                <a:highlight>
                  <a:srgbClr val="FFFFFF"/>
                </a:highlight>
                <a:latin typeface="-apple-system"/>
              </a:rPr>
              <a:t>Proto Type Image </a:t>
            </a: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AC3DBD68-D30E-C164-310D-1E753B5FA9D4}"/>
              </a:ext>
            </a:extLst>
          </p:cNvPr>
          <p:cNvPicPr>
            <a:picLocks noChangeAspect="1"/>
          </p:cNvPicPr>
          <p:nvPr/>
        </p:nvPicPr>
        <p:blipFill>
          <a:blip r:embed="rId3"/>
          <a:stretch>
            <a:fillRect/>
          </a:stretch>
        </p:blipFill>
        <p:spPr>
          <a:xfrm>
            <a:off x="3911780" y="1178875"/>
            <a:ext cx="14085281" cy="8857754"/>
          </a:xfrm>
          <a:prstGeom prst="rect">
            <a:avLst/>
          </a:prstGeom>
        </p:spPr>
      </p:pic>
    </p:spTree>
    <p:extLst>
      <p:ext uri="{BB962C8B-B14F-4D97-AF65-F5344CB8AC3E}">
        <p14:creationId xmlns:p14="http://schemas.microsoft.com/office/powerpoint/2010/main" val="334407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34618"/>
            <a:ext cx="9511778" cy="894082"/>
          </a:xfrm>
          <a:prstGeom prst="rect">
            <a:avLst/>
          </a:prstGeom>
        </p:spPr>
        <p:txBody>
          <a:bodyPr wrap="square" lIns="0" tIns="0" rIns="0" bIns="0" rtlCol="0" anchor="t">
            <a:spAutoFit/>
          </a:bodyPr>
          <a:lstStyle/>
          <a:p>
            <a:pPr algn="ctr">
              <a:lnSpc>
                <a:spcPts val="7419"/>
              </a:lnSpc>
              <a:spcBef>
                <a:spcPct val="0"/>
              </a:spcBef>
            </a:pPr>
            <a:r>
              <a:rPr lang="en-US" sz="5299" dirty="0">
                <a:solidFill>
                  <a:srgbClr val="000000"/>
                </a:solidFill>
                <a:latin typeface="Montserrat Bold"/>
              </a:rPr>
              <a:t>References</a:t>
            </a:r>
          </a:p>
        </p:txBody>
      </p:sp>
      <p:sp>
        <p:nvSpPr>
          <p:cNvPr id="3" name="Freeform 3"/>
          <p:cNvSpPr/>
          <p:nvPr/>
        </p:nvSpPr>
        <p:spPr>
          <a:xfrm rot="-1898322">
            <a:off x="14596067" y="-376880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sp>
        <p:nvSpPr>
          <p:cNvPr id="4" name="TextBox 4"/>
          <p:cNvSpPr txBox="1"/>
          <p:nvPr/>
        </p:nvSpPr>
        <p:spPr>
          <a:xfrm>
            <a:off x="1198731" y="1605945"/>
            <a:ext cx="13501151" cy="5335904"/>
          </a:xfrm>
          <a:prstGeom prst="rect">
            <a:avLst/>
          </a:prstGeom>
        </p:spPr>
        <p:txBody>
          <a:bodyPr lIns="0" tIns="0" rIns="0" bIns="0" rtlCol="0" anchor="t">
            <a:spAutoFit/>
          </a:bodyPr>
          <a:lstStyle/>
          <a:p>
            <a:pPr marL="388625" lvl="1" indent="-194312" algn="just">
              <a:lnSpc>
                <a:spcPts val="2520"/>
              </a:lnSpc>
              <a:buFont typeface="Arial"/>
              <a:buChar char="•"/>
            </a:pPr>
            <a:r>
              <a:rPr lang="en-US" sz="1800">
                <a:solidFill>
                  <a:srgbClr val="000000"/>
                </a:solidFill>
                <a:latin typeface="Montserrat"/>
              </a:rPr>
              <a:t>Gondalia, A., Dixit, D., Parashar, S., Raghava, V., Sengupta, A., &amp; Sarobin, V. R. (2018). IoT-based healthcare monitoring system for war soldiers using machine learning. Procedia computer science, 133, 1005-1013.</a:t>
            </a:r>
          </a:p>
          <a:p>
            <a:pPr algn="just">
              <a:lnSpc>
                <a:spcPts val="2520"/>
              </a:lnSpc>
            </a:pPr>
            <a:endParaRPr lang="en-US" sz="1800">
              <a:solidFill>
                <a:srgbClr val="000000"/>
              </a:solidFill>
              <a:latin typeface="Montserrat"/>
            </a:endParaRPr>
          </a:p>
          <a:p>
            <a:pPr marL="388625" lvl="1" indent="-194312" algn="just">
              <a:lnSpc>
                <a:spcPts val="2520"/>
              </a:lnSpc>
              <a:buFont typeface="Arial"/>
              <a:buChar char="•"/>
            </a:pPr>
            <a:r>
              <a:rPr lang="en-US" sz="1800">
                <a:solidFill>
                  <a:srgbClr val="000000"/>
                </a:solidFill>
                <a:latin typeface="Montserrat"/>
              </a:rPr>
              <a:t>Philip, J., Gandhimathi, S. K., Chalichalamala, S., Karnam, B., Chandanapalli, S. B., &amp; Chennupalli, S. (2023). Smart Health Monitoring Using Deep Learning and Artificial Intelligence. Revue d'Intelligence Artificielle, 37(2).</a:t>
            </a:r>
          </a:p>
          <a:p>
            <a:pPr algn="just">
              <a:lnSpc>
                <a:spcPts val="2520"/>
              </a:lnSpc>
            </a:pPr>
            <a:endParaRPr lang="en-US" sz="1800">
              <a:solidFill>
                <a:srgbClr val="000000"/>
              </a:solidFill>
              <a:latin typeface="Montserrat"/>
            </a:endParaRPr>
          </a:p>
          <a:p>
            <a:pPr marL="388625" lvl="1" indent="-194312" algn="just">
              <a:lnSpc>
                <a:spcPts val="2520"/>
              </a:lnSpc>
              <a:buFont typeface="Arial"/>
              <a:buChar char="•"/>
            </a:pPr>
            <a:r>
              <a:rPr lang="en-US" sz="1800">
                <a:solidFill>
                  <a:srgbClr val="000000"/>
                </a:solidFill>
                <a:latin typeface="Montserrat"/>
              </a:rPr>
              <a:t>Zhu, Y. (2022). Smart Remote Personal Health Monitoring System: Addressing Challenges of Missing and Conflicting Data (Doctoral dissertation, Massachusetts Institute of Technology).Chicago</a:t>
            </a:r>
          </a:p>
          <a:p>
            <a:pPr algn="just">
              <a:lnSpc>
                <a:spcPts val="2520"/>
              </a:lnSpc>
            </a:pPr>
            <a:endParaRPr lang="en-US" sz="1800">
              <a:solidFill>
                <a:srgbClr val="000000"/>
              </a:solidFill>
              <a:latin typeface="Montserrat"/>
            </a:endParaRPr>
          </a:p>
          <a:p>
            <a:pPr marL="388625" lvl="1" indent="-194312" algn="just">
              <a:lnSpc>
                <a:spcPts val="2520"/>
              </a:lnSpc>
              <a:buFont typeface="Arial"/>
              <a:buChar char="•"/>
            </a:pPr>
            <a:r>
              <a:rPr lang="en-US" sz="1800">
                <a:solidFill>
                  <a:srgbClr val="000000"/>
                </a:solidFill>
                <a:latin typeface="Montserrat"/>
              </a:rPr>
              <a:t>Alazzam, M. B., Alassery, F., &amp; Almulihi, A. (2021). A novel smart healthcare monitoring system using machine learning and the Internet of Things. Wireless Communications and Mobile Computing, 2021, 1-7.</a:t>
            </a:r>
          </a:p>
          <a:p>
            <a:pPr algn="just">
              <a:lnSpc>
                <a:spcPts val="2520"/>
              </a:lnSpc>
            </a:pPr>
            <a:endParaRPr lang="en-US" sz="1800">
              <a:solidFill>
                <a:srgbClr val="000000"/>
              </a:solidFill>
              <a:latin typeface="Montserrat"/>
            </a:endParaRPr>
          </a:p>
          <a:p>
            <a:pPr marL="388625" lvl="1" indent="-194312" algn="just">
              <a:lnSpc>
                <a:spcPts val="2520"/>
              </a:lnSpc>
              <a:buFont typeface="Arial"/>
              <a:buChar char="•"/>
            </a:pPr>
            <a:r>
              <a:rPr lang="en-US" sz="1800">
                <a:solidFill>
                  <a:srgbClr val="000000"/>
                </a:solidFill>
                <a:latin typeface="Montserrat"/>
              </a:rPr>
              <a:t>Davoudi, A., Malhotra, K. R., Shickel, B., Siegel, S., Williams, S., Ruppert, M., ... &amp; Rashidi, P. (2019). Intelligent ICU for autonomous patient monitoring using pervasive sensing and deep learning. Scientific reports, 9(1), 8020.</a:t>
            </a:r>
          </a:p>
          <a:p>
            <a:pPr algn="just">
              <a:lnSpc>
                <a:spcPts val="2520"/>
              </a:lnSpc>
            </a:pPr>
            <a:endParaRPr lang="en-US" sz="1800">
              <a:solidFill>
                <a:srgbClr val="000000"/>
              </a:solidFill>
              <a:latin typeface="Montserrat"/>
            </a:endParaRPr>
          </a:p>
          <a:p>
            <a:pPr marL="388625" lvl="1" indent="-194312" algn="just">
              <a:lnSpc>
                <a:spcPts val="2520"/>
              </a:lnSpc>
              <a:buFont typeface="Arial"/>
              <a:buChar char="•"/>
            </a:pPr>
            <a:r>
              <a:rPr lang="en-US" sz="1800">
                <a:solidFill>
                  <a:srgbClr val="000000"/>
                </a:solidFill>
                <a:latin typeface="Montserrat"/>
              </a:rPr>
              <a:t>Islam, M. M., Rahaman, A., &amp; Islam, M. R. (2020). Development of smart healthcare monitoring system in IoT environment. SN computer science, 1, 1-11.</a:t>
            </a:r>
          </a:p>
        </p:txBody>
      </p:sp>
      <p:grpSp>
        <p:nvGrpSpPr>
          <p:cNvPr id="5" name="Group 5"/>
          <p:cNvGrpSpPr/>
          <p:nvPr/>
        </p:nvGrpSpPr>
        <p:grpSpPr>
          <a:xfrm>
            <a:off x="1328375" y="8143990"/>
            <a:ext cx="753561" cy="7535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049872" y="8108091"/>
            <a:ext cx="1578921" cy="15789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5485728" y="3441914"/>
            <a:ext cx="6935223" cy="2394102"/>
            <a:chOff x="0" y="0"/>
            <a:chExt cx="2534982" cy="875099"/>
          </a:xfrm>
        </p:grpSpPr>
        <p:sp>
          <p:nvSpPr>
            <p:cNvPr id="5" name="Freeform 5"/>
            <p:cNvSpPr/>
            <p:nvPr/>
          </p:nvSpPr>
          <p:spPr>
            <a:xfrm>
              <a:off x="0" y="0"/>
              <a:ext cx="2534982" cy="875099"/>
            </a:xfrm>
            <a:custGeom>
              <a:avLst/>
              <a:gdLst/>
              <a:ahLst/>
              <a:cxnLst/>
              <a:rect l="l" t="t" r="r" b="b"/>
              <a:pathLst>
                <a:path w="2534982" h="875099">
                  <a:moveTo>
                    <a:pt x="51351" y="0"/>
                  </a:moveTo>
                  <a:lnTo>
                    <a:pt x="2483632" y="0"/>
                  </a:lnTo>
                  <a:cubicBezTo>
                    <a:pt x="2511992" y="0"/>
                    <a:pt x="2534982" y="22990"/>
                    <a:pt x="2534982" y="51351"/>
                  </a:cubicBezTo>
                  <a:lnTo>
                    <a:pt x="2534982" y="823748"/>
                  </a:lnTo>
                  <a:cubicBezTo>
                    <a:pt x="2534982" y="837367"/>
                    <a:pt x="2529572" y="850429"/>
                    <a:pt x="2519942" y="860059"/>
                  </a:cubicBezTo>
                  <a:cubicBezTo>
                    <a:pt x="2510312" y="869689"/>
                    <a:pt x="2497251" y="875099"/>
                    <a:pt x="2483632" y="875099"/>
                  </a:cubicBezTo>
                  <a:lnTo>
                    <a:pt x="51351" y="875099"/>
                  </a:lnTo>
                  <a:cubicBezTo>
                    <a:pt x="37732" y="875099"/>
                    <a:pt x="24670" y="869689"/>
                    <a:pt x="15040" y="860059"/>
                  </a:cubicBezTo>
                  <a:cubicBezTo>
                    <a:pt x="5410" y="850429"/>
                    <a:pt x="0" y="837367"/>
                    <a:pt x="0" y="823748"/>
                  </a:cubicBezTo>
                  <a:lnTo>
                    <a:pt x="0" y="51351"/>
                  </a:lnTo>
                  <a:cubicBezTo>
                    <a:pt x="0" y="37732"/>
                    <a:pt x="5410" y="24670"/>
                    <a:pt x="15040" y="15040"/>
                  </a:cubicBezTo>
                  <a:cubicBezTo>
                    <a:pt x="24670" y="5410"/>
                    <a:pt x="37732" y="0"/>
                    <a:pt x="51351" y="0"/>
                  </a:cubicBezTo>
                  <a:close/>
                </a:path>
              </a:pathLst>
            </a:custGeom>
            <a:solidFill>
              <a:srgbClr val="FFFFFF"/>
            </a:solidFill>
            <a:ln w="85725" cap="rnd">
              <a:solidFill>
                <a:srgbClr val="048AFF"/>
              </a:solidFill>
              <a:prstDash val="solid"/>
              <a:round/>
            </a:ln>
          </p:spPr>
        </p:sp>
        <p:sp>
          <p:nvSpPr>
            <p:cNvPr id="6" name="TextBox 6"/>
            <p:cNvSpPr txBox="1"/>
            <p:nvPr/>
          </p:nvSpPr>
          <p:spPr>
            <a:xfrm>
              <a:off x="0" y="-171450"/>
              <a:ext cx="2534982" cy="1046549"/>
            </a:xfrm>
            <a:prstGeom prst="rect">
              <a:avLst/>
            </a:prstGeom>
          </p:spPr>
          <p:txBody>
            <a:bodyPr lIns="0" tIns="0" rIns="0" bIns="0" rtlCol="0" anchor="ctr"/>
            <a:lstStyle/>
            <a:p>
              <a:pPr algn="ctr">
                <a:lnSpc>
                  <a:spcPts val="11200"/>
                </a:lnSpc>
              </a:pPr>
              <a:r>
                <a:rPr lang="en-US" sz="8000">
                  <a:solidFill>
                    <a:srgbClr val="101010"/>
                  </a:solidFill>
                  <a:latin typeface="Now Bold"/>
                </a:rPr>
                <a:t>THANK YOU</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2205883">
            <a:off x="-315484" y="8737067"/>
            <a:ext cx="2045134" cy="2045134"/>
          </a:xfrm>
          <a:custGeom>
            <a:avLst/>
            <a:gdLst/>
            <a:ahLst/>
            <a:cxnLst/>
            <a:rect l="l" t="t" r="r" b="b"/>
            <a:pathLst>
              <a:path w="2045134" h="2045134">
                <a:moveTo>
                  <a:pt x="0" y="0"/>
                </a:moveTo>
                <a:lnTo>
                  <a:pt x="2045133" y="0"/>
                </a:lnTo>
                <a:lnTo>
                  <a:pt x="2045133" y="2045134"/>
                </a:lnTo>
                <a:lnTo>
                  <a:pt x="0" y="2045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707082" y="1508528"/>
          <a:ext cx="17104035" cy="7421638"/>
        </p:xfrm>
        <a:graphic>
          <a:graphicData uri="http://schemas.openxmlformats.org/drawingml/2006/table">
            <a:tbl>
              <a:tblPr/>
              <a:tblGrid>
                <a:gridCol w="3370432">
                  <a:extLst>
                    <a:ext uri="{9D8B030D-6E8A-4147-A177-3AD203B41FA5}">
                      <a16:colId xmlns:a16="http://schemas.microsoft.com/office/drawing/2014/main" val="20000"/>
                    </a:ext>
                  </a:extLst>
                </a:gridCol>
                <a:gridCol w="3033215">
                  <a:extLst>
                    <a:ext uri="{9D8B030D-6E8A-4147-A177-3AD203B41FA5}">
                      <a16:colId xmlns:a16="http://schemas.microsoft.com/office/drawing/2014/main" val="20001"/>
                    </a:ext>
                  </a:extLst>
                </a:gridCol>
                <a:gridCol w="3684696">
                  <a:extLst>
                    <a:ext uri="{9D8B030D-6E8A-4147-A177-3AD203B41FA5}">
                      <a16:colId xmlns:a16="http://schemas.microsoft.com/office/drawing/2014/main" val="20002"/>
                    </a:ext>
                  </a:extLst>
                </a:gridCol>
                <a:gridCol w="3061088">
                  <a:extLst>
                    <a:ext uri="{9D8B030D-6E8A-4147-A177-3AD203B41FA5}">
                      <a16:colId xmlns:a16="http://schemas.microsoft.com/office/drawing/2014/main" val="20003"/>
                    </a:ext>
                  </a:extLst>
                </a:gridCol>
                <a:gridCol w="3954604">
                  <a:extLst>
                    <a:ext uri="{9D8B030D-6E8A-4147-A177-3AD203B41FA5}">
                      <a16:colId xmlns:a16="http://schemas.microsoft.com/office/drawing/2014/main" val="20004"/>
                    </a:ext>
                  </a:extLst>
                </a:gridCol>
              </a:tblGrid>
              <a:tr h="1163835">
                <a:tc>
                  <a:txBody>
                    <a:bodyPr/>
                    <a:lstStyle/>
                    <a:p>
                      <a:pPr algn="ctr">
                        <a:lnSpc>
                          <a:spcPts val="2100"/>
                        </a:lnSpc>
                        <a:defRPr/>
                      </a:pP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1-2</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3-5</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6-8</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9-12</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extLst>
                  <a:ext uri="{0D108BD9-81ED-4DB2-BD59-A6C34878D82A}">
                    <a16:rowId xmlns:a16="http://schemas.microsoft.com/office/drawing/2014/main" val="10000"/>
                  </a:ext>
                </a:extLst>
              </a:tr>
              <a:tr h="1634559">
                <a:tc>
                  <a:txBody>
                    <a:bodyPr/>
                    <a:lstStyle/>
                    <a:p>
                      <a:pPr algn="ctr">
                        <a:lnSpc>
                          <a:spcPts val="4900"/>
                        </a:lnSpc>
                        <a:defRPr/>
                      </a:pPr>
                      <a:r>
                        <a:rPr lang="en-US" sz="3500">
                          <a:solidFill>
                            <a:srgbClr val="000000"/>
                          </a:solidFill>
                          <a:latin typeface="Montserrat Classic"/>
                        </a:rPr>
                        <a:t>TASK NAME</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0E0BB"/>
                    </a:solidFill>
                  </a:tcPr>
                </a:tc>
                <a:tc>
                  <a:txBody>
                    <a:bodyPr/>
                    <a:lstStyle/>
                    <a:p>
                      <a:pPr algn="ctr">
                        <a:lnSpc>
                          <a:spcPts val="3749"/>
                        </a:lnSpc>
                        <a:defRPr/>
                      </a:pPr>
                      <a:r>
                        <a:rPr lang="en-US" sz="2999" spc="248">
                          <a:solidFill>
                            <a:srgbClr val="000000"/>
                          </a:solidFill>
                          <a:latin typeface="Montserrat Classic"/>
                        </a:rPr>
                        <a:t>project scope</a:t>
                      </a:r>
                      <a:endParaRPr lang="en-US" sz="1100"/>
                    </a:p>
                    <a:p>
                      <a:pPr algn="ctr">
                        <a:lnSpc>
                          <a:spcPts val="2874"/>
                        </a:lnSpc>
                      </a:pPr>
                      <a:r>
                        <a:rPr lang="en-US" sz="2299" spc="190">
                          <a:solidFill>
                            <a:srgbClr val="000000"/>
                          </a:solidFill>
                          <a:latin typeface="Montserrat Classic"/>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030"/>
                        </a:lnSpc>
                        <a:defRPr/>
                      </a:pPr>
                      <a:r>
                        <a:rPr lang="en-US" sz="2899">
                          <a:solidFill>
                            <a:srgbClr val="000000"/>
                          </a:solidFill>
                          <a:latin typeface="Montserrat Classic"/>
                        </a:rPr>
                        <a:t>Begin research on mL algorithms</a:t>
                      </a:r>
                      <a:endParaRPr lang="en-US" sz="1100"/>
                    </a:p>
                    <a:p>
                      <a:pPr algn="ctr">
                        <a:lnSpc>
                          <a:spcPts val="1820"/>
                        </a:lnSpc>
                      </a:pPr>
                      <a:r>
                        <a:rPr lang="en-US" sz="13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200"/>
                        </a:lnSpc>
                        <a:defRPr/>
                      </a:pPr>
                      <a:r>
                        <a:rPr lang="en-US" sz="3000">
                          <a:solidFill>
                            <a:srgbClr val="000000"/>
                          </a:solidFill>
                          <a:latin typeface="Montserrat Classic"/>
                        </a:rPr>
                        <a:t>Initial prototype</a:t>
                      </a:r>
                      <a:endParaRPr lang="en-US" sz="1100"/>
                    </a:p>
                    <a:p>
                      <a:pPr algn="ctr">
                        <a:lnSpc>
                          <a:spcPts val="1820"/>
                        </a:lnSpc>
                      </a:pPr>
                      <a:r>
                        <a:rPr lang="en-US" sz="1300">
                          <a:solidFill>
                            <a:srgbClr val="000000"/>
                          </a:solidFill>
                          <a:latin typeface="Balabeloo"/>
                        </a:rPr>
                        <a:t>  </a:t>
                      </a:r>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199"/>
                        </a:lnSpc>
                        <a:defRPr/>
                      </a:pPr>
                      <a:r>
                        <a:rPr lang="en-US" sz="2999">
                          <a:solidFill>
                            <a:srgbClr val="000000"/>
                          </a:solidFill>
                          <a:latin typeface="Montserrat Classic"/>
                        </a:rPr>
                        <a:t>Implement ZigBee with  GPS module</a:t>
                      </a:r>
                      <a:endParaRPr lang="en-US" sz="1100"/>
                    </a:p>
                    <a:p>
                      <a:pPr algn="ctr">
                        <a:lnSpc>
                          <a:spcPts val="2100"/>
                        </a:lnSpc>
                      </a:pPr>
                      <a:r>
                        <a:rPr lang="en-US" sz="1500">
                          <a:solidFill>
                            <a:srgbClr val="000000"/>
                          </a:solidFill>
                          <a:latin typeface="Montserrat Classic"/>
                        </a:rPr>
                        <a:t>  </a:t>
                      </a:r>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057481">
                <a:tc>
                  <a:txBody>
                    <a:bodyPr/>
                    <a:lstStyle/>
                    <a:p>
                      <a:pPr algn="ctr">
                        <a:lnSpc>
                          <a:spcPts val="4900"/>
                        </a:lnSpc>
                        <a:defRPr/>
                      </a:pPr>
                      <a:r>
                        <a:rPr lang="en-US" sz="3500">
                          <a:solidFill>
                            <a:srgbClr val="000000"/>
                          </a:solidFill>
                          <a:latin typeface="Montserrat Classic"/>
                        </a:rPr>
                        <a:t>TASK NAME </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0E0BB"/>
                    </a:solidFill>
                  </a:tcPr>
                </a:tc>
                <a:tc>
                  <a:txBody>
                    <a:bodyPr/>
                    <a:lstStyle/>
                    <a:p>
                      <a:pPr algn="ctr">
                        <a:lnSpc>
                          <a:spcPts val="3456"/>
                        </a:lnSpc>
                        <a:defRPr/>
                      </a:pPr>
                      <a:r>
                        <a:rPr lang="en-US" sz="3200">
                          <a:solidFill>
                            <a:srgbClr val="000000"/>
                          </a:solidFill>
                          <a:latin typeface="Montserrat Classic"/>
                        </a:rPr>
                        <a:t>Research on Existing system  </a:t>
                      </a:r>
                      <a:endParaRPr lang="en-US" sz="1100"/>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160"/>
                        </a:lnSpc>
                        <a:defRPr/>
                      </a:pPr>
                      <a:r>
                        <a:rPr lang="en-US" sz="3200">
                          <a:solidFill>
                            <a:srgbClr val="000000"/>
                          </a:solidFill>
                          <a:latin typeface="Montserrat Classic"/>
                        </a:rPr>
                        <a:t>finalize hardware component  </a:t>
                      </a:r>
                      <a:endParaRPr lang="en-US" sz="1100"/>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200"/>
                        </a:lnSpc>
                        <a:defRPr/>
                      </a:pPr>
                      <a:r>
                        <a:rPr lang="en-US" sz="3000">
                          <a:solidFill>
                            <a:srgbClr val="000000"/>
                          </a:solidFill>
                          <a:latin typeface="Montserrat Classic"/>
                        </a:rPr>
                        <a:t> data</a:t>
                      </a:r>
                      <a:endParaRPr lang="en-US" sz="1100"/>
                    </a:p>
                    <a:p>
                      <a:pPr algn="ctr">
                        <a:lnSpc>
                          <a:spcPts val="3810"/>
                        </a:lnSpc>
                      </a:pPr>
                      <a:r>
                        <a:rPr lang="en-US" sz="3000">
                          <a:solidFill>
                            <a:srgbClr val="000000"/>
                          </a:solidFill>
                          <a:latin typeface="Montserrat Classic"/>
                        </a:rPr>
                        <a:t> collection for ML algorithm</a:t>
                      </a:r>
                    </a:p>
                    <a:p>
                      <a:pPr algn="ctr">
                        <a:lnSpc>
                          <a:spcPts val="1905"/>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3720"/>
                        </a:lnSpc>
                        <a:defRPr/>
                      </a:pPr>
                      <a:r>
                        <a:rPr lang="en-US" sz="3000">
                          <a:solidFill>
                            <a:srgbClr val="000000"/>
                          </a:solidFill>
                          <a:latin typeface="Montserrat Classic"/>
                        </a:rPr>
                        <a:t>Cloud</a:t>
                      </a:r>
                      <a:endParaRPr lang="en-US" sz="1100"/>
                    </a:p>
                    <a:p>
                      <a:pPr algn="ctr">
                        <a:lnSpc>
                          <a:spcPts val="3720"/>
                        </a:lnSpc>
                      </a:pPr>
                      <a:r>
                        <a:rPr lang="en-US" sz="3000">
                          <a:solidFill>
                            <a:srgbClr val="000000"/>
                          </a:solidFill>
                          <a:latin typeface="Montserrat Classic"/>
                        </a:rPr>
                        <a:t>  Integration and Data Analysis</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565763">
                <a:tc>
                  <a:txBody>
                    <a:bodyPr/>
                    <a:lstStyle/>
                    <a:p>
                      <a:pPr algn="ctr">
                        <a:lnSpc>
                          <a:spcPts val="4900"/>
                        </a:lnSpc>
                        <a:defRPr/>
                      </a:pPr>
                      <a:r>
                        <a:rPr lang="en-US" sz="3500" dirty="0">
                          <a:solidFill>
                            <a:srgbClr val="000000"/>
                          </a:solidFill>
                          <a:latin typeface="Montserrat Classic"/>
                        </a:rPr>
                        <a:t>TASK NAME</a:t>
                      </a:r>
                      <a:endParaRPr lang="en-US" sz="1100" dirty="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0E0BB"/>
                    </a:solidFill>
                  </a:tcPr>
                </a:tc>
                <a:tc>
                  <a:txBody>
                    <a:bodyPr/>
                    <a:lstStyle/>
                    <a:p>
                      <a:pPr algn="ctr">
                        <a:lnSpc>
                          <a:spcPts val="2100"/>
                        </a:lnSpc>
                        <a:defRPr/>
                      </a:pPr>
                      <a:endParaRPr lang="en-US" sz="1100"/>
                    </a:p>
                    <a:p>
                      <a:pPr algn="ctr">
                        <a:lnSpc>
                          <a:spcPts val="3720"/>
                        </a:lnSpc>
                      </a:pPr>
                      <a:r>
                        <a:rPr lang="en-US" sz="3000">
                          <a:solidFill>
                            <a:srgbClr val="000000"/>
                          </a:solidFill>
                          <a:latin typeface="Montserrat Classic"/>
                        </a:rPr>
                        <a:t>  Develop a detailed project plan</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2100"/>
                        </a:lnSpc>
                        <a:defRPr/>
                      </a:pPr>
                      <a:endParaRPr lang="en-US" sz="1100"/>
                    </a:p>
                    <a:p>
                      <a:pPr algn="ctr">
                        <a:lnSpc>
                          <a:spcPts val="3810"/>
                        </a:lnSpc>
                      </a:pPr>
                      <a:r>
                        <a:rPr lang="en-US" sz="3000">
                          <a:solidFill>
                            <a:srgbClr val="000000"/>
                          </a:solidFill>
                          <a:latin typeface="Montserrat Classic"/>
                        </a:rPr>
                        <a:t>  plan for software development </a:t>
                      </a:r>
                    </a:p>
                    <a:p>
                      <a:pPr algn="ctr">
                        <a:lnSpc>
                          <a:spcPts val="3810"/>
                        </a:lnSpc>
                      </a:pPr>
                      <a:r>
                        <a:rPr lang="en-US" sz="3000">
                          <a:solidFill>
                            <a:srgbClr val="000000"/>
                          </a:solidFill>
                          <a:latin typeface="Montserrat Classic"/>
                        </a:rPr>
                        <a:t>   and integration</a:t>
                      </a:r>
                    </a:p>
                    <a:p>
                      <a:pPr algn="ctr">
                        <a:lnSpc>
                          <a:spcPts val="2100"/>
                        </a:lnSpc>
                      </a:pPr>
                      <a:r>
                        <a:rPr lang="en-US" sz="1500">
                          <a:solidFill>
                            <a:srgbClr val="000000"/>
                          </a:solidFill>
                          <a:latin typeface="Balabeloo"/>
                        </a:rPr>
                        <a:t>  </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2100"/>
                        </a:lnSpc>
                        <a:defRPr/>
                      </a:pPr>
                      <a:endParaRPr lang="en-US" sz="1100"/>
                    </a:p>
                    <a:p>
                      <a:pPr algn="ctr">
                        <a:lnSpc>
                          <a:spcPts val="4200"/>
                        </a:lnSpc>
                      </a:pPr>
                      <a:r>
                        <a:rPr lang="en-US" sz="3000">
                          <a:solidFill>
                            <a:srgbClr val="000000"/>
                          </a:solidFill>
                          <a:latin typeface="Montserrat Classic"/>
                        </a:rPr>
                        <a:t>  Integrate biomedical sensors</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3919"/>
                        </a:lnSpc>
                        <a:defRPr/>
                      </a:pPr>
                      <a:r>
                        <a:rPr lang="en-US" sz="2799" dirty="0">
                          <a:solidFill>
                            <a:srgbClr val="000000"/>
                          </a:solidFill>
                          <a:latin typeface="Montserrat Classic"/>
                        </a:rPr>
                        <a:t>Documentation, Presentation</a:t>
                      </a:r>
                      <a:endParaRPr lang="en-US" sz="1100" dirty="0"/>
                    </a:p>
                    <a:p>
                      <a:pPr algn="ctr">
                        <a:lnSpc>
                          <a:spcPts val="3919"/>
                        </a:lnSpc>
                      </a:pPr>
                      <a:r>
                        <a:rPr lang="en-US" sz="2799" dirty="0">
                          <a:solidFill>
                            <a:srgbClr val="000000"/>
                          </a:solidFill>
                          <a:latin typeface="Montserrat Classic"/>
                        </a:rPr>
                        <a:t>   &amp; final testing </a:t>
                      </a:r>
                    </a:p>
                    <a:p>
                      <a:pPr algn="ctr">
                        <a:lnSpc>
                          <a:spcPts val="3919"/>
                        </a:lnSpc>
                      </a:pPr>
                      <a:r>
                        <a:rPr lang="en-US" sz="2799" dirty="0">
                          <a:solidFill>
                            <a:srgbClr val="000000"/>
                          </a:solidFill>
                          <a:latin typeface="Montserrat Classic"/>
                        </a:rPr>
                        <a:t>  </a:t>
                      </a:r>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 name="Freeform 4"/>
          <p:cNvSpPr/>
          <p:nvPr/>
        </p:nvSpPr>
        <p:spPr>
          <a:xfrm>
            <a:off x="15224807" y="9284332"/>
            <a:ext cx="5685230" cy="1002668"/>
          </a:xfrm>
          <a:custGeom>
            <a:avLst/>
            <a:gdLst/>
            <a:ahLst/>
            <a:cxnLst/>
            <a:rect l="l" t="t" r="r" b="b"/>
            <a:pathLst>
              <a:path w="5685230" h="1002668">
                <a:moveTo>
                  <a:pt x="0" y="0"/>
                </a:moveTo>
                <a:lnTo>
                  <a:pt x="5685231" y="0"/>
                </a:lnTo>
                <a:lnTo>
                  <a:pt x="5685231" y="1002668"/>
                </a:lnTo>
                <a:lnTo>
                  <a:pt x="0" y="1002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231102" y="1321630"/>
            <a:ext cx="3113669" cy="1222823"/>
          </a:xfrm>
          <a:custGeom>
            <a:avLst/>
            <a:gdLst/>
            <a:ahLst/>
            <a:cxnLst/>
            <a:rect l="l" t="t" r="r" b="b"/>
            <a:pathLst>
              <a:path w="3113669" h="1222823">
                <a:moveTo>
                  <a:pt x="3113669" y="0"/>
                </a:moveTo>
                <a:lnTo>
                  <a:pt x="0" y="0"/>
                </a:lnTo>
                <a:lnTo>
                  <a:pt x="0" y="1222823"/>
                </a:lnTo>
                <a:lnTo>
                  <a:pt x="3113669" y="1222823"/>
                </a:lnTo>
                <a:lnTo>
                  <a:pt x="311366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522619" y="76200"/>
            <a:ext cx="10678104" cy="1078162"/>
          </a:xfrm>
          <a:prstGeom prst="rect">
            <a:avLst/>
          </a:prstGeom>
        </p:spPr>
        <p:txBody>
          <a:bodyPr lIns="0" tIns="0" rIns="0" bIns="0" rtlCol="0" anchor="t">
            <a:spAutoFit/>
          </a:bodyPr>
          <a:lstStyle/>
          <a:p>
            <a:pPr algn="ctr">
              <a:lnSpc>
                <a:spcPts val="8230"/>
              </a:lnSpc>
            </a:pPr>
            <a:r>
              <a:rPr lang="en-US" sz="7620" spc="411">
                <a:solidFill>
                  <a:srgbClr val="FFFFFF"/>
                </a:solidFill>
                <a:latin typeface="Montserrat Classic Bold"/>
              </a:rPr>
              <a:t>PROJECT TIMELINE</a:t>
            </a:r>
          </a:p>
        </p:txBody>
      </p:sp>
      <p:sp>
        <p:nvSpPr>
          <p:cNvPr id="8" name="Freeform 8"/>
          <p:cNvSpPr/>
          <p:nvPr/>
        </p:nvSpPr>
        <p:spPr>
          <a:xfrm>
            <a:off x="987573" y="4296976"/>
            <a:ext cx="846523" cy="846523"/>
          </a:xfrm>
          <a:custGeom>
            <a:avLst/>
            <a:gdLst/>
            <a:ahLst/>
            <a:cxnLst/>
            <a:rect l="l" t="t" r="r" b="b"/>
            <a:pathLst>
              <a:path w="846523" h="846523">
                <a:moveTo>
                  <a:pt x="0" y="0"/>
                </a:moveTo>
                <a:lnTo>
                  <a:pt x="846523" y="0"/>
                </a:lnTo>
                <a:lnTo>
                  <a:pt x="846523" y="846523"/>
                </a:lnTo>
                <a:lnTo>
                  <a:pt x="0" y="8465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grpSp>
        <p:nvGrpSpPr>
          <p:cNvPr id="7" name="Group 5"/>
          <p:cNvGrpSpPr/>
          <p:nvPr/>
        </p:nvGrpSpPr>
        <p:grpSpPr>
          <a:xfrm>
            <a:off x="1020555" y="1956797"/>
            <a:ext cx="1310606" cy="1310606"/>
            <a:chOff x="0" y="0"/>
            <a:chExt cx="812800" cy="812800"/>
          </a:xfrm>
        </p:grpSpPr>
        <p:sp>
          <p:nvSpPr>
            <p:cNvPr id="9"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10" name="TextBox 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1" name="Freeform 9"/>
          <p:cNvSpPr/>
          <p:nvPr/>
        </p:nvSpPr>
        <p:spPr>
          <a:xfrm>
            <a:off x="1211305" y="2227789"/>
            <a:ext cx="929105" cy="768623"/>
          </a:xfrm>
          <a:custGeom>
            <a:avLst/>
            <a:gdLst/>
            <a:ahLst/>
            <a:cxnLst/>
            <a:rect l="l" t="t" r="r" b="b"/>
            <a:pathLst>
              <a:path w="929105" h="768623">
                <a:moveTo>
                  <a:pt x="0" y="0"/>
                </a:moveTo>
                <a:lnTo>
                  <a:pt x="929105" y="0"/>
                </a:lnTo>
                <a:lnTo>
                  <a:pt x="929105" y="768623"/>
                </a:lnTo>
                <a:lnTo>
                  <a:pt x="0" y="7686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8" name="TextBox 7">
            <a:extLst>
              <a:ext uri="{FF2B5EF4-FFF2-40B4-BE49-F238E27FC236}">
                <a16:creationId xmlns:a16="http://schemas.microsoft.com/office/drawing/2014/main" id="{314407AB-7DF8-D8B1-9B41-394D2B0BA318}"/>
              </a:ext>
            </a:extLst>
          </p:cNvPr>
          <p:cNvSpPr txBox="1"/>
          <p:nvPr/>
        </p:nvSpPr>
        <p:spPr>
          <a:xfrm>
            <a:off x="838200" y="1135533"/>
            <a:ext cx="6172200" cy="784830"/>
          </a:xfrm>
          <a:prstGeom prst="rect">
            <a:avLst/>
          </a:prstGeom>
          <a:noFill/>
        </p:spPr>
        <p:txBody>
          <a:bodyPr wrap="square" rtlCol="0">
            <a:spAutoFit/>
          </a:bodyPr>
          <a:lstStyle/>
          <a:p>
            <a:pPr marL="685800" indent="-685800">
              <a:buFont typeface="Wingdings" panose="05000000000000000000" pitchFamily="2" charset="2"/>
              <a:buChar char="q"/>
            </a:pPr>
            <a:r>
              <a:rPr lang="en-IN" sz="4500" b="1" dirty="0">
                <a:latin typeface="Times New Roman" panose="02020603050405020304" pitchFamily="18" charset="0"/>
                <a:cs typeface="Times New Roman" panose="02020603050405020304" pitchFamily="18" charset="0"/>
              </a:rPr>
              <a:t>Challenges</a:t>
            </a:r>
          </a:p>
        </p:txBody>
      </p:sp>
      <p:sp>
        <p:nvSpPr>
          <p:cNvPr id="10" name="TextBox 9">
            <a:extLst>
              <a:ext uri="{FF2B5EF4-FFF2-40B4-BE49-F238E27FC236}">
                <a16:creationId xmlns:a16="http://schemas.microsoft.com/office/drawing/2014/main" id="{0A6F20AE-0B11-17D7-51BE-07937E957AA8}"/>
              </a:ext>
            </a:extLst>
          </p:cNvPr>
          <p:cNvSpPr txBox="1"/>
          <p:nvPr/>
        </p:nvSpPr>
        <p:spPr>
          <a:xfrm>
            <a:off x="1524000" y="2672771"/>
            <a:ext cx="14859000" cy="5693866"/>
          </a:xfrm>
          <a:prstGeom prst="rect">
            <a:avLst/>
          </a:prstGeom>
          <a:noFill/>
        </p:spPr>
        <p:txBody>
          <a:bodyPr wrap="square" rtlCol="0">
            <a:spAutoFit/>
          </a:bodyPr>
          <a:lstStyle/>
          <a:p>
            <a:pPr marL="457200" indent="-457200" algn="just">
              <a:buFont typeface="Arial" panose="020B0604020202020204" pitchFamily="34" charset="0"/>
              <a:buChar char="•"/>
            </a:pPr>
            <a:r>
              <a:rPr lang="en-IN" sz="2800" b="1" i="0" dirty="0">
                <a:solidFill>
                  <a:srgbClr val="0D0D0D"/>
                </a:solidFill>
                <a:effectLst/>
                <a:latin typeface="Söhne"/>
              </a:rPr>
              <a:t>Bias and Fairness</a:t>
            </a:r>
            <a:r>
              <a:rPr lang="en-IN" sz="2800" b="0" i="0" dirty="0">
                <a:solidFill>
                  <a:srgbClr val="0D0D0D"/>
                </a:solidFill>
                <a:effectLst/>
                <a:latin typeface="Söhne"/>
              </a:rPr>
              <a:t>: Emotion detection models may exhibit bias or unfairness due to skewed training data, cultural stereotypes, or algorithmic biases. Ensuring fairness and mitigating biases in emotion detection systems is crucial to avoid perpetuating societal inequalities and discrimination.</a:t>
            </a:r>
          </a:p>
          <a:p>
            <a:pPr algn="just"/>
            <a:endParaRPr lang="en-IN" sz="2800" b="0" i="0" dirty="0">
              <a:solidFill>
                <a:srgbClr val="0D0D0D"/>
              </a:solidFill>
              <a:effectLst/>
              <a:latin typeface="Söhne"/>
            </a:endParaRPr>
          </a:p>
          <a:p>
            <a:pPr marL="457200" indent="-457200" algn="just">
              <a:buFont typeface="Arial" panose="020B0604020202020204" pitchFamily="34" charset="0"/>
              <a:buChar char="•"/>
            </a:pPr>
            <a:r>
              <a:rPr lang="en-US" sz="2800" b="1" i="0" dirty="0">
                <a:solidFill>
                  <a:srgbClr val="0D0D0D"/>
                </a:solidFill>
                <a:effectLst/>
                <a:latin typeface="Söhne"/>
              </a:rPr>
              <a:t>Data Quality and Quantity</a:t>
            </a:r>
            <a:r>
              <a:rPr lang="en-US" sz="2800" b="0" i="0" dirty="0">
                <a:solidFill>
                  <a:srgbClr val="0D0D0D"/>
                </a:solidFill>
                <a:effectLst/>
                <a:latin typeface="Söhne"/>
              </a:rPr>
              <a:t>: Obtaining high-quality, labeled datasets for training emotion detection models can be challenging due to the subjective nature of emotion labeling and the need for large-scale, diverse datasets to capture the variability of emotional expressions.</a:t>
            </a:r>
          </a:p>
          <a:p>
            <a:pPr algn="just"/>
            <a:endParaRPr lang="en-IN" sz="2800" dirty="0">
              <a:solidFill>
                <a:srgbClr val="0D0D0D"/>
              </a:solidFill>
              <a:latin typeface="Söhne"/>
            </a:endParaRPr>
          </a:p>
          <a:p>
            <a:pPr marL="457200" indent="-457200" algn="just">
              <a:buFont typeface="Arial" panose="020B0604020202020204" pitchFamily="34" charset="0"/>
              <a:buChar char="•"/>
            </a:pPr>
            <a:r>
              <a:rPr lang="en-US" sz="2800" b="1" i="0" dirty="0">
                <a:solidFill>
                  <a:srgbClr val="0D0D0D"/>
                </a:solidFill>
                <a:effectLst/>
                <a:latin typeface="Söhne"/>
              </a:rPr>
              <a:t>Cross-Modal Integration</a:t>
            </a:r>
            <a:r>
              <a:rPr lang="en-US" sz="2800" b="0" i="0" dirty="0">
                <a:solidFill>
                  <a:srgbClr val="0D0D0D"/>
                </a:solidFill>
                <a:effectLst/>
                <a:latin typeface="Söhne"/>
              </a:rPr>
              <a:t>: Integrating information from multiple modalities (text, speech, facial expressions, physiological signals) poses a challenge due to differences in data formats, feature representations, and temporal dynamics, requiring sophisticated fusion techniques and model architectures.</a:t>
            </a:r>
            <a:endParaRPr lang="en-IN" sz="2800" dirty="0"/>
          </a:p>
          <a:p>
            <a:endParaRPr lang="en-IN" sz="2800" dirty="0"/>
          </a:p>
        </p:txBody>
      </p:sp>
    </p:spTree>
    <p:extLst>
      <p:ext uri="{BB962C8B-B14F-4D97-AF65-F5344CB8AC3E}">
        <p14:creationId xmlns:p14="http://schemas.microsoft.com/office/powerpoint/2010/main" val="1328030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849" y="1462590"/>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sp>
      <p:grpSp>
        <p:nvGrpSpPr>
          <p:cNvPr id="3" name="Group 3"/>
          <p:cNvGrpSpPr/>
          <p:nvPr/>
        </p:nvGrpSpPr>
        <p:grpSpPr>
          <a:xfrm>
            <a:off x="0" y="8993275"/>
            <a:ext cx="8573794" cy="1293725"/>
            <a:chOff x="0" y="0"/>
            <a:chExt cx="2172287" cy="327783"/>
          </a:xfrm>
        </p:grpSpPr>
        <p:sp>
          <p:nvSpPr>
            <p:cNvPr id="4" name="Freeform 4"/>
            <p:cNvSpPr/>
            <p:nvPr/>
          </p:nvSpPr>
          <p:spPr>
            <a:xfrm>
              <a:off x="0" y="0"/>
              <a:ext cx="2172287" cy="327783"/>
            </a:xfrm>
            <a:custGeom>
              <a:avLst/>
              <a:gdLst/>
              <a:ahLst/>
              <a:cxnLst/>
              <a:rect l="l" t="t" r="r" b="b"/>
              <a:pathLst>
                <a:path w="2172287" h="327783">
                  <a:moveTo>
                    <a:pt x="0" y="0"/>
                  </a:moveTo>
                  <a:lnTo>
                    <a:pt x="2172287" y="0"/>
                  </a:lnTo>
                  <a:lnTo>
                    <a:pt x="2172287"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5" name="TextBox 5"/>
            <p:cNvSpPr txBox="1"/>
            <p:nvPr/>
          </p:nvSpPr>
          <p:spPr>
            <a:xfrm>
              <a:off x="0" y="-38100"/>
              <a:ext cx="2172287"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9209" y="0"/>
            <a:ext cx="8564585" cy="1293725"/>
            <a:chOff x="0" y="0"/>
            <a:chExt cx="2169954" cy="327783"/>
          </a:xfrm>
        </p:grpSpPr>
        <p:sp>
          <p:nvSpPr>
            <p:cNvPr id="7" name="Freeform 7"/>
            <p:cNvSpPr/>
            <p:nvPr/>
          </p:nvSpPr>
          <p:spPr>
            <a:xfrm>
              <a:off x="0" y="0"/>
              <a:ext cx="2169954" cy="327783"/>
            </a:xfrm>
            <a:custGeom>
              <a:avLst/>
              <a:gdLst/>
              <a:ahLst/>
              <a:cxnLst/>
              <a:rect l="l" t="t" r="r" b="b"/>
              <a:pathLst>
                <a:path w="2169954" h="327783">
                  <a:moveTo>
                    <a:pt x="0" y="0"/>
                  </a:moveTo>
                  <a:lnTo>
                    <a:pt x="2169954" y="0"/>
                  </a:lnTo>
                  <a:lnTo>
                    <a:pt x="2169954"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2169954" cy="36588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209" y="1462590"/>
            <a:ext cx="8564585" cy="7361820"/>
          </a:xfrm>
          <a:custGeom>
            <a:avLst/>
            <a:gdLst/>
            <a:ahLst/>
            <a:cxnLst/>
            <a:rect l="l" t="t" r="r" b="b"/>
            <a:pathLst>
              <a:path w="8564585" h="7361820">
                <a:moveTo>
                  <a:pt x="0" y="0"/>
                </a:moveTo>
                <a:lnTo>
                  <a:pt x="8564585" y="0"/>
                </a:lnTo>
                <a:lnTo>
                  <a:pt x="8564585" y="7361820"/>
                </a:lnTo>
                <a:lnTo>
                  <a:pt x="0" y="7361820"/>
                </a:lnTo>
                <a:lnTo>
                  <a:pt x="0" y="0"/>
                </a:lnTo>
                <a:close/>
              </a:path>
            </a:pathLst>
          </a:custGeom>
          <a:blipFill>
            <a:blip r:embed="rId3"/>
            <a:stretch>
              <a:fillRect l="-1430" t="-17934" b="-67"/>
            </a:stretch>
          </a:blipFill>
        </p:spPr>
      </p:sp>
      <p:sp>
        <p:nvSpPr>
          <p:cNvPr id="10" name="TextBox 10"/>
          <p:cNvSpPr txBox="1"/>
          <p:nvPr/>
        </p:nvSpPr>
        <p:spPr>
          <a:xfrm>
            <a:off x="10092795" y="41897"/>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a:solidFill>
                  <a:srgbClr val="000000"/>
                </a:solidFill>
                <a:latin typeface="Montserrat Bold"/>
              </a:rPr>
              <a:t>Conclusion</a:t>
            </a:r>
          </a:p>
        </p:txBody>
      </p:sp>
      <p:sp>
        <p:nvSpPr>
          <p:cNvPr id="11" name="TextBox 11"/>
          <p:cNvSpPr txBox="1"/>
          <p:nvPr/>
        </p:nvSpPr>
        <p:spPr>
          <a:xfrm>
            <a:off x="10648378" y="1603888"/>
            <a:ext cx="7084379" cy="6914980"/>
          </a:xfrm>
          <a:prstGeom prst="rect">
            <a:avLst/>
          </a:prstGeom>
        </p:spPr>
        <p:txBody>
          <a:bodyPr lIns="0" tIns="0" rIns="0" bIns="0" rtlCol="0" anchor="t">
            <a:spAutoFit/>
          </a:bodyPr>
          <a:lstStyle/>
          <a:p>
            <a:pPr marL="0" lvl="0" indent="0" algn="just">
              <a:lnSpc>
                <a:spcPts val="4209"/>
              </a:lnSpc>
              <a:spcBef>
                <a:spcPct val="0"/>
              </a:spcBef>
            </a:pPr>
            <a:r>
              <a:rPr lang="en-US" sz="3006">
                <a:solidFill>
                  <a:srgbClr val="101010"/>
                </a:solidFill>
                <a:latin typeface="Montserrat Bold"/>
              </a:rPr>
              <a:t>The "Real-time Health Monitoring and Location Tracking System for Soldiers" stands as a testament to the commitment to advancing the safety, effectiveness, and coordination of military operations through cutting-edge technology. This project not only addresses current challenges but also paves the way for a future where the well-being of soldiers remains at the forefront of technological innovation.</a:t>
            </a:r>
          </a:p>
        </p:txBody>
      </p:sp>
      <p:sp>
        <p:nvSpPr>
          <p:cNvPr id="12" name="AutoShape 12"/>
          <p:cNvSpPr/>
          <p:nvPr/>
        </p:nvSpPr>
        <p:spPr>
          <a:xfrm>
            <a:off x="9550420" y="1661038"/>
            <a:ext cx="0" cy="685783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8411" y="2107730"/>
            <a:ext cx="4328433" cy="4328433"/>
          </a:xfrm>
          <a:custGeom>
            <a:avLst/>
            <a:gdLst/>
            <a:ahLst/>
            <a:cxnLst/>
            <a:rect l="l" t="t" r="r" b="b"/>
            <a:pathLst>
              <a:path w="4328433" h="4328433">
                <a:moveTo>
                  <a:pt x="0" y="0"/>
                </a:moveTo>
                <a:lnTo>
                  <a:pt x="4328433" y="0"/>
                </a:lnTo>
                <a:lnTo>
                  <a:pt x="4328433" y="4328433"/>
                </a:lnTo>
                <a:lnTo>
                  <a:pt x="0" y="4328433"/>
                </a:lnTo>
                <a:lnTo>
                  <a:pt x="0" y="0"/>
                </a:lnTo>
                <a:close/>
              </a:path>
            </a:pathLst>
          </a:custGeom>
          <a:blipFill>
            <a:blip r:embed="rId2"/>
            <a:stretch>
              <a:fillRect/>
            </a:stretch>
          </a:blipFill>
        </p:spPr>
      </p:sp>
      <p:sp>
        <p:nvSpPr>
          <p:cNvPr id="3" name="Freeform 3"/>
          <p:cNvSpPr/>
          <p:nvPr/>
        </p:nvSpPr>
        <p:spPr>
          <a:xfrm rot="-1898322">
            <a:off x="-7309206" y="924395"/>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3"/>
            <a:stretch>
              <a:fillRect/>
            </a:stretch>
          </a:blipFill>
        </p:spPr>
      </p:sp>
      <p:sp>
        <p:nvSpPr>
          <p:cNvPr id="4" name="Freeform 4"/>
          <p:cNvSpPr/>
          <p:nvPr/>
        </p:nvSpPr>
        <p:spPr>
          <a:xfrm>
            <a:off x="14454698" y="6646518"/>
            <a:ext cx="3295859" cy="3295859"/>
          </a:xfrm>
          <a:custGeom>
            <a:avLst/>
            <a:gdLst/>
            <a:ahLst/>
            <a:cxnLst/>
            <a:rect l="l" t="t" r="r" b="b"/>
            <a:pathLst>
              <a:path w="3295859" h="3295859">
                <a:moveTo>
                  <a:pt x="0" y="0"/>
                </a:moveTo>
                <a:lnTo>
                  <a:pt x="3295859" y="0"/>
                </a:lnTo>
                <a:lnTo>
                  <a:pt x="3295859" y="3295859"/>
                </a:lnTo>
                <a:lnTo>
                  <a:pt x="0" y="3295859"/>
                </a:lnTo>
                <a:lnTo>
                  <a:pt x="0" y="0"/>
                </a:lnTo>
                <a:close/>
              </a:path>
            </a:pathLst>
          </a:custGeom>
          <a:blipFill>
            <a:blip r:embed="rId4"/>
            <a:stretch>
              <a:fillRect/>
            </a:stretch>
          </a:blipFill>
        </p:spPr>
      </p:sp>
      <p:sp>
        <p:nvSpPr>
          <p:cNvPr id="5" name="Freeform 5"/>
          <p:cNvSpPr/>
          <p:nvPr/>
        </p:nvSpPr>
        <p:spPr>
          <a:xfrm>
            <a:off x="1187027" y="28356"/>
            <a:ext cx="3865936" cy="3541197"/>
          </a:xfrm>
          <a:custGeom>
            <a:avLst/>
            <a:gdLst/>
            <a:ahLst/>
            <a:cxnLst/>
            <a:rect l="l" t="t" r="r" b="b"/>
            <a:pathLst>
              <a:path w="3865936" h="3541197">
                <a:moveTo>
                  <a:pt x="0" y="0"/>
                </a:moveTo>
                <a:lnTo>
                  <a:pt x="3865936" y="0"/>
                </a:lnTo>
                <a:lnTo>
                  <a:pt x="3865936" y="3541197"/>
                </a:lnTo>
                <a:lnTo>
                  <a:pt x="0" y="3541197"/>
                </a:lnTo>
                <a:lnTo>
                  <a:pt x="0" y="0"/>
                </a:lnTo>
                <a:close/>
              </a:path>
            </a:pathLst>
          </a:custGeom>
          <a:blipFill>
            <a:blip r:embed="rId5"/>
            <a:stretch>
              <a:fillRect/>
            </a:stretch>
          </a:blipFill>
        </p:spPr>
      </p:sp>
      <p:grpSp>
        <p:nvGrpSpPr>
          <p:cNvPr id="6" name="Group 6"/>
          <p:cNvGrpSpPr/>
          <p:nvPr/>
        </p:nvGrpSpPr>
        <p:grpSpPr>
          <a:xfrm rot="3020755">
            <a:off x="-38690" y="25287"/>
            <a:ext cx="1010795" cy="1033365"/>
            <a:chOff x="0" y="0"/>
            <a:chExt cx="2095920" cy="2142720"/>
          </a:xfrm>
        </p:grpSpPr>
        <p:sp>
          <p:nvSpPr>
            <p:cNvPr id="7" name="Freeform 7"/>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8" name="Group 8"/>
          <p:cNvGrpSpPr/>
          <p:nvPr/>
        </p:nvGrpSpPr>
        <p:grpSpPr>
          <a:xfrm>
            <a:off x="16665786" y="435186"/>
            <a:ext cx="1187027" cy="118702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10" name="TextBox 1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1" name="Freeform 11"/>
          <p:cNvSpPr/>
          <p:nvPr/>
        </p:nvSpPr>
        <p:spPr>
          <a:xfrm>
            <a:off x="1187027" y="5322479"/>
            <a:ext cx="3430485" cy="3430485"/>
          </a:xfrm>
          <a:custGeom>
            <a:avLst/>
            <a:gdLst/>
            <a:ahLst/>
            <a:cxnLst/>
            <a:rect l="l" t="t" r="r" b="b"/>
            <a:pathLst>
              <a:path w="3430485" h="3430485">
                <a:moveTo>
                  <a:pt x="0" y="0"/>
                </a:moveTo>
                <a:lnTo>
                  <a:pt x="3430486" y="0"/>
                </a:lnTo>
                <a:lnTo>
                  <a:pt x="3430486" y="3430485"/>
                </a:lnTo>
                <a:lnTo>
                  <a:pt x="0" y="3430485"/>
                </a:lnTo>
                <a:lnTo>
                  <a:pt x="0" y="0"/>
                </a:lnTo>
                <a:close/>
              </a:path>
            </a:pathLst>
          </a:custGeom>
          <a:blipFill>
            <a:blip r:embed="rId6"/>
            <a:stretch>
              <a:fillRect/>
            </a:stretch>
          </a:blipFill>
        </p:spPr>
      </p:sp>
      <p:sp>
        <p:nvSpPr>
          <p:cNvPr id="12" name="TextBox 12"/>
          <p:cNvSpPr txBox="1"/>
          <p:nvPr/>
        </p:nvSpPr>
        <p:spPr>
          <a:xfrm>
            <a:off x="5616618" y="503869"/>
            <a:ext cx="7807444" cy="2483670"/>
          </a:xfrm>
          <a:prstGeom prst="rect">
            <a:avLst/>
          </a:prstGeom>
        </p:spPr>
        <p:txBody>
          <a:bodyPr lIns="0" tIns="0" rIns="0" bIns="0" rtlCol="0" anchor="t">
            <a:spAutoFit/>
          </a:bodyPr>
          <a:lstStyle/>
          <a:p>
            <a:pPr marL="343870" lvl="1" indent="-171935">
              <a:lnSpc>
                <a:spcPts val="2229"/>
              </a:lnSpc>
              <a:spcBef>
                <a:spcPct val="0"/>
              </a:spcBef>
              <a:buFont typeface="Arial"/>
              <a:buChar char="•"/>
            </a:pPr>
            <a:r>
              <a:rPr lang="en-US" sz="1592">
                <a:solidFill>
                  <a:srgbClr val="101010"/>
                </a:solidFill>
                <a:latin typeface="Montserrat Bold"/>
              </a:rPr>
              <a:t>Microc</a:t>
            </a:r>
            <a:r>
              <a:rPr lang="en-US" sz="1592" u="none" strike="noStrike">
                <a:solidFill>
                  <a:srgbClr val="101010"/>
                </a:solidFill>
                <a:latin typeface="Montserrat Bold"/>
              </a:rPr>
              <a:t>ontroller Core</a:t>
            </a:r>
            <a:r>
              <a:rPr lang="en-US" sz="1592" u="none" strike="noStrike">
                <a:solidFill>
                  <a:srgbClr val="101010"/>
                </a:solidFill>
                <a:latin typeface="Montserrat"/>
              </a:rPr>
              <a:t>: Heart of the system, facilitating control, processing, and communication.</a:t>
            </a:r>
          </a:p>
          <a:p>
            <a:pPr>
              <a:lnSpc>
                <a:spcPts val="2229"/>
              </a:lnSpc>
              <a:spcBef>
                <a:spcPct val="0"/>
              </a:spcBef>
            </a:pPr>
            <a:endParaRPr lang="en-US" sz="1592" u="none" strike="noStrike">
              <a:solidFill>
                <a:srgbClr val="101010"/>
              </a:solidFill>
              <a:latin typeface="Montserrat"/>
            </a:endParaRPr>
          </a:p>
          <a:p>
            <a:pPr marL="343870" lvl="1" indent="-171935">
              <a:lnSpc>
                <a:spcPts val="2229"/>
              </a:lnSpc>
              <a:spcBef>
                <a:spcPct val="0"/>
              </a:spcBef>
              <a:buFont typeface="Arial"/>
              <a:buChar char="•"/>
            </a:pPr>
            <a:r>
              <a:rPr lang="en-US" sz="1592" u="none" strike="noStrike">
                <a:solidFill>
                  <a:srgbClr val="101010"/>
                </a:solidFill>
                <a:latin typeface="Montserrat Bold"/>
              </a:rPr>
              <a:t>Versatile I/O Ports</a:t>
            </a:r>
            <a:r>
              <a:rPr lang="en-US" sz="1592" u="none" strike="noStrike">
                <a:solidFill>
                  <a:srgbClr val="101010"/>
                </a:solidFill>
                <a:latin typeface="Montserrat"/>
              </a:rPr>
              <a:t>: Offers extensive input/output options for seamless integration with various sensors and modules.</a:t>
            </a:r>
          </a:p>
          <a:p>
            <a:pPr>
              <a:lnSpc>
                <a:spcPts val="2229"/>
              </a:lnSpc>
              <a:spcBef>
                <a:spcPct val="0"/>
              </a:spcBef>
            </a:pPr>
            <a:endParaRPr lang="en-US" sz="1592" u="none" strike="noStrike">
              <a:solidFill>
                <a:srgbClr val="101010"/>
              </a:solidFill>
              <a:latin typeface="Montserrat"/>
            </a:endParaRPr>
          </a:p>
          <a:p>
            <a:pPr marL="343870" lvl="1" indent="-171935">
              <a:lnSpc>
                <a:spcPts val="2229"/>
              </a:lnSpc>
              <a:spcBef>
                <a:spcPct val="0"/>
              </a:spcBef>
              <a:buFont typeface="Arial"/>
              <a:buChar char="•"/>
            </a:pPr>
            <a:r>
              <a:rPr lang="en-US" sz="1592" u="none" strike="noStrike">
                <a:solidFill>
                  <a:srgbClr val="101010"/>
                </a:solidFill>
                <a:latin typeface="Montserrat Bold"/>
              </a:rPr>
              <a:t>Programmability:</a:t>
            </a:r>
            <a:r>
              <a:rPr lang="en-US" sz="1592" u="none" strike="noStrike">
                <a:solidFill>
                  <a:srgbClr val="101010"/>
                </a:solidFill>
                <a:latin typeface="Montserrat"/>
              </a:rPr>
              <a:t> Allows customization and adaptability to evolving mission requirements.</a:t>
            </a:r>
          </a:p>
          <a:p>
            <a:pPr marL="0" lvl="0" indent="0">
              <a:lnSpc>
                <a:spcPts val="2229"/>
              </a:lnSpc>
              <a:spcBef>
                <a:spcPct val="0"/>
              </a:spcBef>
            </a:pPr>
            <a:endParaRPr lang="en-US" sz="1592" u="none" strike="noStrike">
              <a:solidFill>
                <a:srgbClr val="101010"/>
              </a:solidFill>
              <a:latin typeface="Montserrat"/>
            </a:endParaRPr>
          </a:p>
        </p:txBody>
      </p:sp>
      <p:sp>
        <p:nvSpPr>
          <p:cNvPr id="13" name="AutoShape 13"/>
          <p:cNvSpPr/>
          <p:nvPr/>
        </p:nvSpPr>
        <p:spPr>
          <a:xfrm flipH="1">
            <a:off x="5770038" y="3006588"/>
            <a:ext cx="6577562" cy="76200"/>
          </a:xfrm>
          <a:prstGeom prst="line">
            <a:avLst/>
          </a:prstGeom>
          <a:ln w="38100" cap="flat">
            <a:solidFill>
              <a:srgbClr val="000000"/>
            </a:solidFill>
            <a:prstDash val="solid"/>
            <a:headEnd type="none" w="sm" len="sm"/>
            <a:tailEnd type="none" w="sm" len="sm"/>
          </a:ln>
        </p:spPr>
      </p:sp>
      <p:sp>
        <p:nvSpPr>
          <p:cNvPr id="14" name="Freeform 14"/>
          <p:cNvSpPr/>
          <p:nvPr/>
        </p:nvSpPr>
        <p:spPr>
          <a:xfrm>
            <a:off x="5100075" y="541969"/>
            <a:ext cx="347688" cy="2420610"/>
          </a:xfrm>
          <a:custGeom>
            <a:avLst/>
            <a:gdLst/>
            <a:ahLst/>
            <a:cxnLst/>
            <a:rect l="l" t="t" r="r" b="b"/>
            <a:pathLst>
              <a:path w="347688" h="2420610">
                <a:moveTo>
                  <a:pt x="0" y="0"/>
                </a:moveTo>
                <a:lnTo>
                  <a:pt x="347688" y="0"/>
                </a:lnTo>
                <a:lnTo>
                  <a:pt x="347688" y="2420610"/>
                </a:lnTo>
                <a:lnTo>
                  <a:pt x="0" y="2420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5770038" y="6079146"/>
            <a:ext cx="7774490" cy="179088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H</a:t>
            </a:r>
            <a:r>
              <a:rPr lang="en-US" sz="1492" u="none" strike="noStrike">
                <a:solidFill>
                  <a:srgbClr val="101010"/>
                </a:solidFill>
                <a:latin typeface="Montserrat Bold"/>
              </a:rPr>
              <a:t>ealth Monitoring:</a:t>
            </a:r>
            <a:r>
              <a:rPr lang="en-US" sz="1492" u="none" strike="noStrike">
                <a:solidFill>
                  <a:srgbClr val="101010"/>
                </a:solidFill>
                <a:latin typeface="Montserrat"/>
              </a:rPr>
              <a:t> Heartbeat sensor for real-time pulse tracking and temperature sensor for environmental conditions.</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Motion Detection:</a:t>
            </a:r>
            <a:r>
              <a:rPr lang="en-US" sz="1492" u="none" strike="noStrike">
                <a:solidFill>
                  <a:srgbClr val="101010"/>
                </a:solidFill>
                <a:latin typeface="Montserrat"/>
              </a:rPr>
              <a:t> Accelerometer provides insights into soldier movement and vibrations, aiding in situational awareness.</a:t>
            </a:r>
          </a:p>
          <a:p>
            <a:pPr>
              <a:lnSpc>
                <a:spcPts val="2089"/>
              </a:lnSpc>
              <a:spcBef>
                <a:spcPct val="0"/>
              </a:spcBef>
            </a:pPr>
            <a:endParaRPr lang="en-US" sz="1492" u="none" strike="noStrike">
              <a:solidFill>
                <a:srgbClr val="101010"/>
              </a:solidFill>
              <a:latin typeface="Montserrat"/>
            </a:endParaRPr>
          </a:p>
          <a:p>
            <a:pPr marL="0" lvl="0" indent="0">
              <a:lnSpc>
                <a:spcPts val="2089"/>
              </a:lnSpc>
              <a:spcBef>
                <a:spcPct val="0"/>
              </a:spcBef>
            </a:pPr>
            <a:endParaRPr lang="en-US" sz="1492" u="none" strike="noStrike">
              <a:solidFill>
                <a:srgbClr val="101010"/>
              </a:solidFill>
              <a:latin typeface="Montserrat"/>
            </a:endParaRPr>
          </a:p>
        </p:txBody>
      </p:sp>
      <p:sp>
        <p:nvSpPr>
          <p:cNvPr id="16" name="TextBox 16"/>
          <p:cNvSpPr txBox="1"/>
          <p:nvPr/>
        </p:nvSpPr>
        <p:spPr>
          <a:xfrm>
            <a:off x="5770038" y="7841456"/>
            <a:ext cx="7332456" cy="127653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Wi</a:t>
            </a:r>
            <a:r>
              <a:rPr lang="en-US" sz="1492" u="none" strike="noStrike">
                <a:solidFill>
                  <a:srgbClr val="101010"/>
                </a:solidFill>
                <a:latin typeface="Montserrat Bold"/>
              </a:rPr>
              <a:t>reless Communication:</a:t>
            </a:r>
            <a:r>
              <a:rPr lang="en-US" sz="1492" u="none" strike="noStrike">
                <a:solidFill>
                  <a:srgbClr val="101010"/>
                </a:solidFill>
                <a:latin typeface="Montserrat"/>
              </a:rPr>
              <a:t> ZigBee enables efficient communication among soldiers, promoting real-time data exchange.</a:t>
            </a:r>
          </a:p>
          <a:p>
            <a:pPr marL="322281" lvl="1" indent="-161140">
              <a:lnSpc>
                <a:spcPts val="2089"/>
              </a:lnSpc>
              <a:spcBef>
                <a:spcPct val="0"/>
              </a:spcBef>
              <a:buFont typeface="Arial"/>
              <a:buChar char="•"/>
            </a:pPr>
            <a:r>
              <a:rPr lang="en-US" sz="1492" u="none" strike="noStrike">
                <a:solidFill>
                  <a:srgbClr val="101010"/>
                </a:solidFill>
                <a:latin typeface="Montserrat Bold"/>
              </a:rPr>
              <a:t>Long-Range Connectivity:</a:t>
            </a:r>
            <a:r>
              <a:rPr lang="en-US" sz="1492" u="none" strike="noStrike">
                <a:solidFill>
                  <a:srgbClr val="101010"/>
                </a:solidFill>
                <a:latin typeface="Montserrat"/>
              </a:rPr>
              <a:t> LoRaWAN ensures data transmission between squadron leader and control unit in high-altitude warzones.</a:t>
            </a:r>
          </a:p>
          <a:p>
            <a:pPr marL="0" lvl="0" indent="0">
              <a:lnSpc>
                <a:spcPts val="2089"/>
              </a:lnSpc>
              <a:spcBef>
                <a:spcPct val="0"/>
              </a:spcBef>
            </a:pPr>
            <a:endParaRPr lang="en-US" sz="1492" u="none" strike="noStrike">
              <a:solidFill>
                <a:srgbClr val="101010"/>
              </a:solidFill>
              <a:latin typeface="Montserrat"/>
            </a:endParaRPr>
          </a:p>
        </p:txBody>
      </p:sp>
      <p:sp>
        <p:nvSpPr>
          <p:cNvPr id="17" name="TextBox 17"/>
          <p:cNvSpPr txBox="1"/>
          <p:nvPr/>
        </p:nvSpPr>
        <p:spPr>
          <a:xfrm>
            <a:off x="5770038" y="3510983"/>
            <a:ext cx="6748366" cy="230523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R</a:t>
            </a:r>
            <a:r>
              <a:rPr lang="en-US" sz="1492" u="none" strike="noStrike">
                <a:solidFill>
                  <a:srgbClr val="101010"/>
                </a:solidFill>
                <a:latin typeface="Montserrat Bold"/>
              </a:rPr>
              <a:t>eal-time Location Tracking:</a:t>
            </a:r>
            <a:r>
              <a:rPr lang="en-US" sz="1492" u="none" strike="noStrike">
                <a:solidFill>
                  <a:srgbClr val="101010"/>
                </a:solidFill>
                <a:latin typeface="Montserrat"/>
              </a:rPr>
              <a:t> NEO-6M GPS module ensures accurate and timely location information.</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Navigation Support:</a:t>
            </a:r>
            <a:r>
              <a:rPr lang="en-US" sz="1492" u="none" strike="noStrike">
                <a:solidFill>
                  <a:srgbClr val="101010"/>
                </a:solidFill>
                <a:latin typeface="Montserrat"/>
              </a:rPr>
              <a:t> Facilitates precise navigation for soldiers and aids control unit in coordinating operations.</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Global Coverage: </a:t>
            </a:r>
            <a:r>
              <a:rPr lang="en-US" sz="1492" u="none" strike="noStrike">
                <a:solidFill>
                  <a:srgbClr val="101010"/>
                </a:solidFill>
                <a:latin typeface="Montserrat"/>
              </a:rPr>
              <a:t>Enables tracking in diverse geographical terrains, contributing to mission success.</a:t>
            </a:r>
          </a:p>
          <a:p>
            <a:pPr marL="0" lvl="0" indent="0">
              <a:lnSpc>
                <a:spcPts val="2089"/>
              </a:lnSpc>
              <a:spcBef>
                <a:spcPct val="0"/>
              </a:spcBef>
            </a:pPr>
            <a:endParaRPr lang="en-US" sz="1492" u="none" strike="noStrike">
              <a:solidFill>
                <a:srgbClr val="101010"/>
              </a:solidFill>
              <a:latin typeface="Montserrat"/>
            </a:endParaRPr>
          </a:p>
        </p:txBody>
      </p:sp>
      <p:sp>
        <p:nvSpPr>
          <p:cNvPr id="18" name="Freeform 18"/>
          <p:cNvSpPr/>
          <p:nvPr/>
        </p:nvSpPr>
        <p:spPr>
          <a:xfrm rot="-10800000">
            <a:off x="12677825" y="3337325"/>
            <a:ext cx="347688" cy="2420610"/>
          </a:xfrm>
          <a:custGeom>
            <a:avLst/>
            <a:gdLst/>
            <a:ahLst/>
            <a:cxnLst/>
            <a:rect l="l" t="t" r="r" b="b"/>
            <a:pathLst>
              <a:path w="347688" h="2420610">
                <a:moveTo>
                  <a:pt x="0" y="0"/>
                </a:moveTo>
                <a:lnTo>
                  <a:pt x="347687" y="0"/>
                </a:lnTo>
                <a:lnTo>
                  <a:pt x="347687" y="2420610"/>
                </a:lnTo>
                <a:lnTo>
                  <a:pt x="0" y="2420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5337202" y="5876790"/>
            <a:ext cx="221122" cy="1539455"/>
          </a:xfrm>
          <a:custGeom>
            <a:avLst/>
            <a:gdLst/>
            <a:ahLst/>
            <a:cxnLst/>
            <a:rect l="l" t="t" r="r" b="b"/>
            <a:pathLst>
              <a:path w="221122" h="1539455">
                <a:moveTo>
                  <a:pt x="0" y="0"/>
                </a:moveTo>
                <a:lnTo>
                  <a:pt x="221121" y="0"/>
                </a:lnTo>
                <a:lnTo>
                  <a:pt x="221121" y="1539456"/>
                </a:lnTo>
                <a:lnTo>
                  <a:pt x="0" y="1539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10800000">
            <a:off x="13025512" y="7708122"/>
            <a:ext cx="202508" cy="1409868"/>
          </a:xfrm>
          <a:custGeom>
            <a:avLst/>
            <a:gdLst/>
            <a:ahLst/>
            <a:cxnLst/>
            <a:rect l="l" t="t" r="r" b="b"/>
            <a:pathLst>
              <a:path w="202508" h="1409868">
                <a:moveTo>
                  <a:pt x="0" y="0"/>
                </a:moveTo>
                <a:lnTo>
                  <a:pt x="202509" y="0"/>
                </a:lnTo>
                <a:lnTo>
                  <a:pt x="202509" y="1409868"/>
                </a:lnTo>
                <a:lnTo>
                  <a:pt x="0" y="14098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AutoShape 21"/>
          <p:cNvSpPr/>
          <p:nvPr/>
        </p:nvSpPr>
        <p:spPr>
          <a:xfrm flipH="1">
            <a:off x="5770258" y="5720969"/>
            <a:ext cx="6577562" cy="76200"/>
          </a:xfrm>
          <a:prstGeom prst="line">
            <a:avLst/>
          </a:prstGeom>
          <a:ln w="38100" cap="flat">
            <a:solidFill>
              <a:srgbClr val="000000"/>
            </a:solidFill>
            <a:prstDash val="solid"/>
            <a:headEnd type="none" w="sm" len="sm"/>
            <a:tailEnd type="none" w="sm" len="sm"/>
          </a:ln>
        </p:spPr>
      </p:sp>
      <p:sp>
        <p:nvSpPr>
          <p:cNvPr id="22" name="AutoShape 22"/>
          <p:cNvSpPr/>
          <p:nvPr/>
        </p:nvSpPr>
        <p:spPr>
          <a:xfrm flipH="1">
            <a:off x="5940621" y="7612874"/>
            <a:ext cx="6577562" cy="7620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37398" y="2195299"/>
            <a:ext cx="8397219" cy="692497"/>
          </a:xfrm>
          <a:prstGeom prst="rect">
            <a:avLst/>
          </a:prstGeom>
        </p:spPr>
        <p:txBody>
          <a:bodyPr lIns="0" tIns="0" rIns="0" bIns="0" rtlCol="0" anchor="t">
            <a:spAutoFit/>
          </a:bodyPr>
          <a:lstStyle/>
          <a:p>
            <a:pPr marL="0" lvl="0" indent="0" algn="l">
              <a:spcBef>
                <a:spcPct val="0"/>
              </a:spcBef>
            </a:pPr>
            <a:r>
              <a:rPr lang="en-US" altLang="en-US" sz="4500" b="1" u="sng" dirty="0">
                <a:solidFill>
                  <a:schemeClr val="tx1"/>
                </a:solidFill>
                <a:latin typeface="Times New Roman" panose="02020603050405020304" pitchFamily="18" charset="0"/>
                <a:cs typeface="Times New Roman" panose="02020603050405020304" pitchFamily="18" charset="0"/>
              </a:rPr>
              <a:t>Table of Content</a:t>
            </a:r>
            <a:endParaRPr lang="en-US" sz="4500" u="sng" strike="noStrike" dirty="0">
              <a:solidFill>
                <a:srgbClr val="000000"/>
              </a:solidFill>
              <a:latin typeface="Montserrat Bold"/>
            </a:endParaRPr>
          </a:p>
        </p:txBody>
      </p:sp>
      <p:sp>
        <p:nvSpPr>
          <p:cNvPr id="4" name="TextBox 4"/>
          <p:cNvSpPr txBox="1"/>
          <p:nvPr/>
        </p:nvSpPr>
        <p:spPr>
          <a:xfrm>
            <a:off x="1609061" y="3467100"/>
            <a:ext cx="16703002" cy="5416868"/>
          </a:xfrm>
          <a:prstGeom prst="rect">
            <a:avLst/>
          </a:prstGeom>
        </p:spPr>
        <p:txBody>
          <a:bodyPr wrap="square" lIns="0" tIns="0" rIns="0" bIns="0" rtlCol="0" anchor="t">
            <a:spAutoFit/>
          </a:bodyPr>
          <a:lstStyle/>
          <a:p>
            <a:pPr eaLnBrk="1" hangingPunct="1">
              <a:buClr>
                <a:srgbClr val="9B57D3"/>
              </a:buClr>
              <a:buSzPct val="100000"/>
              <a:defRPr/>
            </a:pPr>
            <a:r>
              <a:rPr lang="en-US" altLang="en-US" sz="3500" b="1" dirty="0">
                <a:solidFill>
                  <a:srgbClr val="000000"/>
                </a:solidFill>
                <a:latin typeface="Times New Roman" panose="02020603050405020304" pitchFamily="18" charset="0"/>
                <a:cs typeface="Times New Roman" panose="02020603050405020304" pitchFamily="18" charset="0"/>
              </a:rPr>
              <a:t>1. Project Title</a:t>
            </a:r>
          </a:p>
          <a:p>
            <a:pPr eaLnBrk="1" hangingPunct="1">
              <a:buClr>
                <a:srgbClr val="9B57D3"/>
              </a:buClr>
              <a:buSzPct val="100000"/>
              <a:defRPr/>
            </a:pPr>
            <a:r>
              <a:rPr lang="en-US" altLang="en-US" sz="3500" b="1" dirty="0">
                <a:solidFill>
                  <a:srgbClr val="000000"/>
                </a:solidFill>
                <a:latin typeface="Times New Roman" panose="02020603050405020304" pitchFamily="18" charset="0"/>
                <a:cs typeface="Times New Roman" panose="02020603050405020304" pitchFamily="18" charset="0"/>
              </a:rPr>
              <a:t>2. Introduction</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Problem Definition.</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Objectives</a:t>
            </a:r>
          </a:p>
          <a:p>
            <a:pPr lvl="1">
              <a:buClr>
                <a:srgbClr val="9B57D3"/>
              </a:buClr>
              <a:buSzPct val="100000"/>
              <a:buFont typeface="Courier New" panose="02070309020205020404" pitchFamily="49" charset="0"/>
              <a:buChar char="o"/>
              <a:defRPr/>
            </a:pPr>
            <a:r>
              <a:rPr lang="en-US" sz="3600" dirty="0">
                <a:solidFill>
                  <a:srgbClr val="101010"/>
                </a:solidFill>
                <a:latin typeface="Times New Roman" panose="02020603050405020304" pitchFamily="18" charset="0"/>
                <a:cs typeface="Times New Roman" panose="02020603050405020304" pitchFamily="18" charset="0"/>
              </a:rPr>
              <a:t>Hardware Components</a:t>
            </a:r>
          </a:p>
          <a:p>
            <a:pPr lvl="1">
              <a:buClr>
                <a:srgbClr val="9B57D3"/>
              </a:buClr>
              <a:buSzPct val="100000"/>
              <a:buFont typeface="Courier New" panose="02070309020205020404" pitchFamily="49" charset="0"/>
              <a:buChar char="o"/>
              <a:defRPr/>
            </a:pPr>
            <a:r>
              <a:rPr lang="en-US" altLang="en-US" sz="3600" dirty="0">
                <a:solidFill>
                  <a:srgbClr val="000000"/>
                </a:solidFill>
                <a:latin typeface="Times New Roman" panose="02020603050405020304" pitchFamily="18" charset="0"/>
                <a:cs typeface="Times New Roman" panose="02020603050405020304" pitchFamily="18" charset="0"/>
              </a:rPr>
              <a:t>Node Description</a:t>
            </a:r>
            <a:endParaRPr lang="en-US" altLang="en-US" sz="3500" dirty="0">
              <a:solidFill>
                <a:srgbClr val="000000"/>
              </a:solidFill>
              <a:latin typeface="Times New Roman" panose="02020603050405020304" pitchFamily="18" charset="0"/>
              <a:cs typeface="Times New Roman" panose="02020603050405020304" pitchFamily="18" charset="0"/>
            </a:endParaRPr>
          </a:p>
          <a:p>
            <a:pPr marL="742950" lvl="1" indent="0" eaLnBrk="1" hangingPunct="1">
              <a:buClr>
                <a:srgbClr val="9B57D3"/>
              </a:buClr>
              <a:buSzPct val="100000"/>
              <a:defRPr/>
            </a:pPr>
            <a:endParaRPr lang="en-US" altLang="en-US" sz="3500" dirty="0">
              <a:solidFill>
                <a:srgbClr val="000000"/>
              </a:solidFill>
              <a:latin typeface="Times New Roman" panose="02020603050405020304" pitchFamily="18" charset="0"/>
              <a:cs typeface="Times New Roman" panose="02020603050405020304" pitchFamily="18" charset="0"/>
            </a:endParaRPr>
          </a:p>
          <a:p>
            <a:pPr eaLnBrk="1" hangingPunct="1">
              <a:buClr>
                <a:srgbClr val="9B57D3"/>
              </a:buClr>
              <a:buSzPct val="100000"/>
              <a:defRPr/>
            </a:pPr>
            <a:r>
              <a:rPr lang="en-US" altLang="en-US" sz="3500" b="1" dirty="0">
                <a:solidFill>
                  <a:srgbClr val="000000"/>
                </a:solidFill>
                <a:latin typeface="Times New Roman" panose="02020603050405020304" pitchFamily="18" charset="0"/>
                <a:cs typeface="Times New Roman" panose="02020603050405020304" pitchFamily="18" charset="0"/>
              </a:rPr>
              <a:t>3. Software Technology and Features:</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Emotion detection using Face Expressions</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Extra Libraries And </a:t>
            </a:r>
            <a:r>
              <a:rPr lang="en-US" altLang="en-US" sz="3500" dirty="0" err="1">
                <a:solidFill>
                  <a:srgbClr val="000000"/>
                </a:solidFill>
                <a:latin typeface="Times New Roman" panose="02020603050405020304" pitchFamily="18" charset="0"/>
                <a:cs typeface="Times New Roman" panose="02020603050405020304" pitchFamily="18" charset="0"/>
              </a:rPr>
              <a:t>QnA</a:t>
            </a:r>
            <a:endParaRPr lang="en-US" altLang="en-US" sz="3500" dirty="0">
              <a:solidFill>
                <a:srgbClr val="000000"/>
              </a:solidFill>
              <a:latin typeface="Times New Roman" panose="02020603050405020304" pitchFamily="18" charset="0"/>
              <a:cs typeface="Times New Roman" panose="02020603050405020304" pitchFamily="18" charset="0"/>
            </a:endParaRPr>
          </a:p>
        </p:txBody>
      </p:sp>
      <p:grpSp>
        <p:nvGrpSpPr>
          <p:cNvPr id="6" name="Group 6"/>
          <p:cNvGrpSpPr/>
          <p:nvPr/>
        </p:nvGrpSpPr>
        <p:grpSpPr>
          <a:xfrm>
            <a:off x="0" y="-74012"/>
            <a:ext cx="18288000" cy="1948373"/>
            <a:chOff x="0" y="-38100"/>
            <a:chExt cx="9414331" cy="1002987"/>
          </a:xfrm>
        </p:grpSpPr>
        <p:sp>
          <p:nvSpPr>
            <p:cNvPr id="7" name="Freeform 7"/>
            <p:cNvSpPr/>
            <p:nvPr/>
          </p:nvSpPr>
          <p:spPr>
            <a:xfrm>
              <a:off x="2235904" y="0"/>
              <a:ext cx="7178427"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4">
            <a:extLst>
              <a:ext uri="{FF2B5EF4-FFF2-40B4-BE49-F238E27FC236}">
                <a16:creationId xmlns:a16="http://schemas.microsoft.com/office/drawing/2014/main" id="{2DFF7F14-4641-4629-7515-894C1EE406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16"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95400" y="2195299"/>
            <a:ext cx="16992600" cy="769441"/>
          </a:xfrm>
          <a:prstGeom prst="rect">
            <a:avLst/>
          </a:prstGeom>
        </p:spPr>
        <p:txBody>
          <a:bodyPr wrap="square" lIns="0" tIns="0" rIns="0" bIns="0" rtlCol="0" anchor="t">
            <a:spAutoFit/>
          </a:bodyPr>
          <a:lstStyle/>
          <a:p>
            <a:pPr marL="0" lvl="0" indent="0" algn="l">
              <a:spcBef>
                <a:spcPct val="0"/>
              </a:spcBef>
            </a:pPr>
            <a:r>
              <a:rPr lang="en-US" altLang="en-US" sz="5000" b="1" u="sng" dirty="0">
                <a:latin typeface="Times New Roman" panose="02020603050405020304" pitchFamily="18" charset="0"/>
                <a:cs typeface="Times New Roman" panose="02020603050405020304" pitchFamily="18" charset="0"/>
              </a:rPr>
              <a:t>Topics Covered In Previous Presentations</a:t>
            </a:r>
            <a:r>
              <a:rPr lang="en-US" altLang="en-US" sz="5000" b="1" dirty="0">
                <a:latin typeface="Times New Roman" panose="02020603050405020304" pitchFamily="18" charset="0"/>
                <a:cs typeface="Times New Roman" panose="02020603050405020304" pitchFamily="18" charset="0"/>
              </a:rPr>
              <a:t> :</a:t>
            </a:r>
            <a:endParaRPr lang="en-US" sz="5000" strike="noStrike" dirty="0">
              <a:latin typeface="Montserrat Bold"/>
            </a:endParaRPr>
          </a:p>
        </p:txBody>
      </p:sp>
      <p:sp>
        <p:nvSpPr>
          <p:cNvPr id="4" name="TextBox 4"/>
          <p:cNvSpPr txBox="1"/>
          <p:nvPr/>
        </p:nvSpPr>
        <p:spPr>
          <a:xfrm>
            <a:off x="1584998" y="3257316"/>
            <a:ext cx="16703002" cy="6771084"/>
          </a:xfrm>
          <a:prstGeom prst="rect">
            <a:avLst/>
          </a:prstGeom>
        </p:spPr>
        <p:txBody>
          <a:bodyPr wrap="square" lIns="0" tIns="0" rIns="0" bIns="0" rtlCol="0" anchor="t">
            <a:spAutoFit/>
          </a:bodyPr>
          <a:lstStyle/>
          <a:p>
            <a:pPr eaLnBrk="1" hangingPunct="1">
              <a:buClr>
                <a:srgbClr val="9B57D3"/>
              </a:buClr>
              <a:buSzPct val="100000"/>
              <a:defRPr/>
            </a:pPr>
            <a:r>
              <a:rPr lang="en-US" altLang="en-US" sz="4000" b="1" dirty="0">
                <a:solidFill>
                  <a:srgbClr val="000000"/>
                </a:solidFill>
                <a:latin typeface="Times New Roman" panose="02020603050405020304" pitchFamily="18" charset="0"/>
                <a:cs typeface="Times New Roman" panose="02020603050405020304" pitchFamily="18" charset="0"/>
              </a:rPr>
              <a:t>Presentation -1</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Project idea Submission</a:t>
            </a:r>
          </a:p>
          <a:p>
            <a:pPr>
              <a:buClr>
                <a:srgbClr val="9B57D3"/>
              </a:buClr>
              <a:buSzPct val="100000"/>
              <a:defRPr/>
            </a:pPr>
            <a:r>
              <a:rPr lang="en-US" altLang="en-US" sz="4000" b="1" dirty="0">
                <a:solidFill>
                  <a:srgbClr val="000000"/>
                </a:solidFill>
                <a:latin typeface="Times New Roman" panose="02020603050405020304" pitchFamily="18" charset="0"/>
                <a:cs typeface="Times New Roman" panose="02020603050405020304" pitchFamily="18" charset="0"/>
              </a:rPr>
              <a:t>Presentation -2</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Basic Introduction </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Software &amp; Hardware Selections</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Task Scheduling</a:t>
            </a:r>
          </a:p>
          <a:p>
            <a:pPr>
              <a:buClr>
                <a:srgbClr val="9B57D3"/>
              </a:buClr>
              <a:buSzPct val="100000"/>
              <a:defRPr/>
            </a:pPr>
            <a:r>
              <a:rPr lang="en-US" altLang="en-US" sz="4000" b="1" dirty="0">
                <a:solidFill>
                  <a:srgbClr val="000000"/>
                </a:solidFill>
                <a:latin typeface="Times New Roman" panose="02020603050405020304" pitchFamily="18" charset="0"/>
                <a:cs typeface="Times New Roman" panose="02020603050405020304" pitchFamily="18" charset="0"/>
              </a:rPr>
              <a:t>Presentation -3</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Detailed Introduction of Components </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Introduction of Software Tools &amp; Technologies</a:t>
            </a:r>
          </a:p>
          <a:p>
            <a:pPr>
              <a:buClr>
                <a:srgbClr val="9B57D3"/>
              </a:buClr>
              <a:buSzPct val="100000"/>
              <a:defRPr/>
            </a:pPr>
            <a:r>
              <a:rPr lang="en-US" altLang="en-US" sz="4000" b="1" dirty="0">
                <a:solidFill>
                  <a:srgbClr val="000000"/>
                </a:solidFill>
                <a:latin typeface="Times New Roman" panose="02020603050405020304" pitchFamily="18" charset="0"/>
                <a:cs typeface="Times New Roman" panose="02020603050405020304" pitchFamily="18" charset="0"/>
              </a:rPr>
              <a:t>Presentation -4</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Discussions of Required Modifications in Project</a:t>
            </a:r>
          </a:p>
          <a:p>
            <a:pPr marL="1485900" lvl="2" indent="-571500">
              <a:buClr>
                <a:srgbClr val="9B57D3"/>
              </a:buClr>
              <a:buSzPct val="100000"/>
              <a:buFont typeface="Wingdings" panose="05000000000000000000" pitchFamily="2" charset="2"/>
              <a:buChar char="q"/>
              <a:defRPr/>
            </a:pPr>
            <a:r>
              <a:rPr lang="en-US" altLang="en-US" sz="3500" dirty="0">
                <a:solidFill>
                  <a:srgbClr val="000000"/>
                </a:solidFill>
                <a:latin typeface="Times New Roman" panose="02020603050405020304" pitchFamily="18" charset="0"/>
                <a:cs typeface="Times New Roman" panose="02020603050405020304" pitchFamily="18" charset="0"/>
              </a:rPr>
              <a:t>Work load and Project Status Update</a:t>
            </a:r>
          </a:p>
        </p:txBody>
      </p:sp>
      <p:grpSp>
        <p:nvGrpSpPr>
          <p:cNvPr id="6" name="Group 6"/>
          <p:cNvGrpSpPr/>
          <p:nvPr/>
        </p:nvGrpSpPr>
        <p:grpSpPr>
          <a:xfrm>
            <a:off x="0" y="-74012"/>
            <a:ext cx="18288000" cy="1948373"/>
            <a:chOff x="0" y="-38100"/>
            <a:chExt cx="9414331" cy="1002987"/>
          </a:xfrm>
        </p:grpSpPr>
        <p:sp>
          <p:nvSpPr>
            <p:cNvPr id="7" name="Freeform 7"/>
            <p:cNvSpPr/>
            <p:nvPr/>
          </p:nvSpPr>
          <p:spPr>
            <a:xfrm>
              <a:off x="2235904" y="0"/>
              <a:ext cx="7178427"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4">
            <a:extLst>
              <a:ext uri="{FF2B5EF4-FFF2-40B4-BE49-F238E27FC236}">
                <a16:creationId xmlns:a16="http://schemas.microsoft.com/office/drawing/2014/main" id="{2DFF7F14-4641-4629-7515-894C1EE406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16"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35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34616" y="2837593"/>
            <a:ext cx="4508966" cy="438785"/>
          </a:xfrm>
          <a:prstGeom prst="rect">
            <a:avLst/>
          </a:prstGeom>
        </p:spPr>
        <p:txBody>
          <a:bodyPr lIns="0" tIns="0" rIns="0" bIns="0" rtlCol="0" anchor="t">
            <a:spAutoFit/>
          </a:bodyPr>
          <a:lstStyle/>
          <a:p>
            <a:pPr>
              <a:lnSpc>
                <a:spcPts val="3640"/>
              </a:lnSpc>
            </a:pPr>
            <a:r>
              <a:rPr lang="en-US" sz="2600" dirty="0">
                <a:solidFill>
                  <a:srgbClr val="000000"/>
                </a:solidFill>
                <a:latin typeface="Montserrat Bold"/>
              </a:rPr>
              <a:t>Project Overview</a:t>
            </a:r>
          </a:p>
        </p:txBody>
      </p:sp>
      <p:sp>
        <p:nvSpPr>
          <p:cNvPr id="3" name="TextBox 3"/>
          <p:cNvSpPr txBox="1"/>
          <p:nvPr/>
        </p:nvSpPr>
        <p:spPr>
          <a:xfrm>
            <a:off x="1737398" y="2195299"/>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u="none" strike="noStrike">
                <a:solidFill>
                  <a:srgbClr val="000000"/>
                </a:solidFill>
                <a:latin typeface="Montserrat Bold"/>
              </a:rPr>
              <a:t>Introduction</a:t>
            </a:r>
          </a:p>
        </p:txBody>
      </p:sp>
      <p:sp>
        <p:nvSpPr>
          <p:cNvPr id="4" name="TextBox 4"/>
          <p:cNvSpPr txBox="1"/>
          <p:nvPr/>
        </p:nvSpPr>
        <p:spPr>
          <a:xfrm>
            <a:off x="1737398" y="3784687"/>
            <a:ext cx="7195263" cy="6300003"/>
          </a:xfrm>
          <a:prstGeom prst="rect">
            <a:avLst/>
          </a:prstGeom>
        </p:spPr>
        <p:txBody>
          <a:bodyPr lIns="0" tIns="0" rIns="0" bIns="0" rtlCol="0" anchor="t">
            <a:spAutoFit/>
          </a:bodyPr>
          <a:lstStyle/>
          <a:p>
            <a:pPr marL="451962" lvl="1" indent="-225981" algn="just">
              <a:lnSpc>
                <a:spcPts val="2930"/>
              </a:lnSpc>
              <a:buFont typeface="Arial"/>
              <a:buChar char="•"/>
            </a:pPr>
            <a:r>
              <a:rPr lang="en-US" sz="2093">
                <a:solidFill>
                  <a:srgbClr val="101010"/>
                </a:solidFill>
                <a:latin typeface="Montserrat Bold"/>
              </a:rPr>
              <a:t>Devel</a:t>
            </a:r>
            <a:r>
              <a:rPr lang="en-US" sz="2093" u="none" strike="noStrike">
                <a:solidFill>
                  <a:srgbClr val="101010"/>
                </a:solidFill>
                <a:latin typeface="Montserrat Bold"/>
              </a:rPr>
              <a:t>op an integrated health monitoring and location tracking system for soldiers.</a:t>
            </a:r>
          </a:p>
          <a:p>
            <a:pPr algn="just">
              <a:lnSpc>
                <a:spcPts val="2930"/>
              </a:lnSpc>
            </a:pPr>
            <a:endParaRPr lang="en-US" sz="2093" u="none" strike="noStrike">
              <a:solidFill>
                <a:srgbClr val="101010"/>
              </a:solidFill>
              <a:latin typeface="Montserrat Bold"/>
            </a:endParaRPr>
          </a:p>
          <a:p>
            <a:pPr marL="451962" lvl="1" indent="-225981" algn="just">
              <a:lnSpc>
                <a:spcPts val="2930"/>
              </a:lnSpc>
              <a:buFont typeface="Arial"/>
              <a:buChar char="•"/>
            </a:pPr>
            <a:r>
              <a:rPr lang="en-US" sz="2093" u="none" strike="noStrike">
                <a:solidFill>
                  <a:srgbClr val="49A5EF"/>
                </a:solidFill>
                <a:latin typeface="Montserrat Bold"/>
              </a:rPr>
              <a:t>Use biomedical sensors, GPS technology, and advanced communication modules.</a:t>
            </a:r>
          </a:p>
          <a:p>
            <a:pPr algn="just">
              <a:lnSpc>
                <a:spcPts val="2930"/>
              </a:lnSpc>
            </a:pPr>
            <a:endParaRPr lang="en-US" sz="2093" u="none" strike="noStrike">
              <a:solidFill>
                <a:srgbClr val="49A5EF"/>
              </a:solidFill>
              <a:latin typeface="Montserrat Bold"/>
            </a:endParaRPr>
          </a:p>
          <a:p>
            <a:pPr marL="451962" lvl="1" indent="-225981" algn="just">
              <a:lnSpc>
                <a:spcPts val="2930"/>
              </a:lnSpc>
              <a:buFont typeface="Arial"/>
              <a:buChar char="•"/>
            </a:pPr>
            <a:r>
              <a:rPr lang="en-US" sz="2093" u="none" strike="noStrike">
                <a:solidFill>
                  <a:srgbClr val="101010"/>
                </a:solidFill>
                <a:latin typeface="Montserrat Bold"/>
              </a:rPr>
              <a:t>Collect and analyze real-time health data to enhance soldier safety in battlefield scenarios.</a:t>
            </a:r>
          </a:p>
          <a:p>
            <a:pPr algn="just">
              <a:lnSpc>
                <a:spcPts val="2930"/>
              </a:lnSpc>
            </a:pPr>
            <a:endParaRPr lang="en-US" sz="2093" u="none" strike="noStrike">
              <a:solidFill>
                <a:srgbClr val="101010"/>
              </a:solidFill>
              <a:latin typeface="Montserrat Bold"/>
            </a:endParaRPr>
          </a:p>
          <a:p>
            <a:pPr marL="451962" lvl="1" indent="-225981" algn="just">
              <a:lnSpc>
                <a:spcPts val="2930"/>
              </a:lnSpc>
              <a:buFont typeface="Arial"/>
              <a:buChar char="•"/>
            </a:pPr>
            <a:r>
              <a:rPr lang="en-US" sz="2093" u="none" strike="noStrike">
                <a:solidFill>
                  <a:srgbClr val="49A5EF"/>
                </a:solidFill>
                <a:latin typeface="Montserrat Bold"/>
              </a:rPr>
              <a:t>Use machine learning algorithms for data clustering to aid control units in making timely decisions.</a:t>
            </a:r>
          </a:p>
          <a:p>
            <a:pPr algn="just">
              <a:lnSpc>
                <a:spcPts val="2930"/>
              </a:lnSpc>
            </a:pPr>
            <a:endParaRPr lang="en-US" sz="2093" u="none" strike="noStrike">
              <a:solidFill>
                <a:srgbClr val="49A5EF"/>
              </a:solidFill>
              <a:latin typeface="Montserrat Bold"/>
            </a:endParaRPr>
          </a:p>
          <a:p>
            <a:pPr marL="451962" lvl="1" indent="-225981" algn="just">
              <a:lnSpc>
                <a:spcPts val="2930"/>
              </a:lnSpc>
              <a:buFont typeface="Arial"/>
              <a:buChar char="•"/>
            </a:pPr>
            <a:r>
              <a:rPr lang="en-US" sz="2093" u="none" strike="noStrike">
                <a:solidFill>
                  <a:srgbClr val="101010"/>
                </a:solidFill>
                <a:latin typeface="Montserrat Bold"/>
              </a:rPr>
              <a:t>Provide a robust, lightweight solution for improving the overall coordination and responsiveness of military operations.</a:t>
            </a:r>
          </a:p>
          <a:p>
            <a:pPr algn="just">
              <a:lnSpc>
                <a:spcPts val="2930"/>
              </a:lnSpc>
            </a:pPr>
            <a:endParaRPr lang="en-US" sz="2093" u="none" strike="noStrike">
              <a:solidFill>
                <a:srgbClr val="101010"/>
              </a:solidFill>
              <a:latin typeface="Montserrat Bold"/>
            </a:endParaRPr>
          </a:p>
        </p:txBody>
      </p:sp>
      <p:sp>
        <p:nvSpPr>
          <p:cNvPr id="5" name="TextBox 5"/>
          <p:cNvSpPr txBox="1"/>
          <p:nvPr/>
        </p:nvSpPr>
        <p:spPr>
          <a:xfrm>
            <a:off x="10134616" y="3784687"/>
            <a:ext cx="7752347" cy="5928528"/>
          </a:xfrm>
          <a:prstGeom prst="rect">
            <a:avLst/>
          </a:prstGeom>
        </p:spPr>
        <p:txBody>
          <a:bodyPr lIns="0" tIns="0" rIns="0" bIns="0" rtlCol="0" anchor="t">
            <a:spAutoFit/>
          </a:bodyPr>
          <a:lstStyle/>
          <a:p>
            <a:pPr marL="451962" lvl="1" indent="-225981" algn="just">
              <a:lnSpc>
                <a:spcPts val="2930"/>
              </a:lnSpc>
              <a:buFont typeface="Arial"/>
              <a:buChar char="•"/>
            </a:pPr>
            <a:r>
              <a:rPr lang="en-US" sz="2093">
                <a:solidFill>
                  <a:srgbClr val="101010"/>
                </a:solidFill>
                <a:latin typeface="Montserrat Bold"/>
              </a:rPr>
              <a:t>Aim to develop a real-time health monitoring and location tracking system for soldiers in battlefield scenarios.</a:t>
            </a:r>
          </a:p>
          <a:p>
            <a:pPr algn="just">
              <a:lnSpc>
                <a:spcPts val="2930"/>
              </a:lnSpc>
            </a:pPr>
            <a:endParaRPr lang="en-US" sz="2093">
              <a:solidFill>
                <a:srgbClr val="101010"/>
              </a:solidFill>
              <a:latin typeface="Montserrat Bold"/>
            </a:endParaRPr>
          </a:p>
          <a:p>
            <a:pPr marL="451962" lvl="1" indent="-225981" algn="just">
              <a:lnSpc>
                <a:spcPts val="2930"/>
              </a:lnSpc>
              <a:buFont typeface="Arial"/>
              <a:buChar char="•"/>
            </a:pPr>
            <a:r>
              <a:rPr lang="en-US" sz="2093">
                <a:solidFill>
                  <a:srgbClr val="6A79FF"/>
                </a:solidFill>
                <a:latin typeface="Montserrat Bold"/>
              </a:rPr>
              <a:t>Hardware overview, including Arduino MEGA, various sensors (heart rate, temperature, etc.), GPS module, ZigBee, LoRaWAN, and more.</a:t>
            </a:r>
          </a:p>
          <a:p>
            <a:pPr algn="just">
              <a:lnSpc>
                <a:spcPts val="2930"/>
              </a:lnSpc>
            </a:pPr>
            <a:endParaRPr lang="en-US" sz="2093">
              <a:solidFill>
                <a:srgbClr val="6A79FF"/>
              </a:solidFill>
              <a:latin typeface="Montserrat Bold"/>
            </a:endParaRPr>
          </a:p>
          <a:p>
            <a:pPr marL="451962" lvl="1" indent="-225981" algn="just">
              <a:lnSpc>
                <a:spcPts val="2930"/>
              </a:lnSpc>
              <a:buFont typeface="Arial"/>
              <a:buChar char="•"/>
            </a:pPr>
            <a:r>
              <a:rPr lang="en-US" sz="2093">
                <a:solidFill>
                  <a:srgbClr val="101010"/>
                </a:solidFill>
                <a:latin typeface="Montserrat Bold"/>
              </a:rPr>
              <a:t>Enhanced safety for soldiers through continuous health monitoring.</a:t>
            </a:r>
          </a:p>
          <a:p>
            <a:pPr algn="just">
              <a:lnSpc>
                <a:spcPts val="2930"/>
              </a:lnSpc>
            </a:pPr>
            <a:endParaRPr lang="en-US" sz="2093">
              <a:solidFill>
                <a:srgbClr val="101010"/>
              </a:solidFill>
              <a:latin typeface="Montserrat Bold"/>
            </a:endParaRPr>
          </a:p>
          <a:p>
            <a:pPr marL="451962" lvl="1" indent="-225981" algn="just">
              <a:lnSpc>
                <a:spcPts val="2930"/>
              </a:lnSpc>
              <a:buFont typeface="Arial"/>
              <a:buChar char="•"/>
            </a:pPr>
            <a:r>
              <a:rPr lang="en-US" sz="2093">
                <a:solidFill>
                  <a:srgbClr val="6A79FF"/>
                </a:solidFill>
                <a:latin typeface="Montserrat Bold"/>
              </a:rPr>
              <a:t>Improved communication and coordination between soldiers and control units.</a:t>
            </a:r>
          </a:p>
          <a:p>
            <a:pPr>
              <a:lnSpc>
                <a:spcPts val="2930"/>
              </a:lnSpc>
            </a:pPr>
            <a:endParaRPr lang="en-US" sz="2093">
              <a:solidFill>
                <a:srgbClr val="6A79FF"/>
              </a:solidFill>
              <a:latin typeface="Montserrat Bold"/>
            </a:endParaRPr>
          </a:p>
          <a:p>
            <a:pPr>
              <a:lnSpc>
                <a:spcPts val="2930"/>
              </a:lnSpc>
            </a:pPr>
            <a:endParaRPr lang="en-US" sz="2093">
              <a:solidFill>
                <a:srgbClr val="6A79FF"/>
              </a:solidFill>
              <a:latin typeface="Montserrat Bold"/>
            </a:endParaRPr>
          </a:p>
          <a:p>
            <a:pPr marL="0" lvl="0" indent="0" algn="l">
              <a:lnSpc>
                <a:spcPts val="2930"/>
              </a:lnSpc>
              <a:spcBef>
                <a:spcPct val="0"/>
              </a:spcBef>
            </a:pPr>
            <a:endParaRPr lang="en-US" sz="2093">
              <a:solidFill>
                <a:srgbClr val="6A79FF"/>
              </a:solidFill>
              <a:latin typeface="Montserrat Bold"/>
            </a:endParaRPr>
          </a:p>
        </p:txBody>
      </p:sp>
      <p:grpSp>
        <p:nvGrpSpPr>
          <p:cNvPr id="6" name="Group 6"/>
          <p:cNvGrpSpPr/>
          <p:nvPr/>
        </p:nvGrpSpPr>
        <p:grpSpPr>
          <a:xfrm>
            <a:off x="0" y="0"/>
            <a:ext cx="14020800" cy="1874361"/>
            <a:chOff x="0" y="0"/>
            <a:chExt cx="9414331" cy="964887"/>
          </a:xfrm>
        </p:grpSpPr>
        <p:sp>
          <p:nvSpPr>
            <p:cNvPr id="7" name="Freeform 7"/>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9528814" y="3822787"/>
            <a:ext cx="0" cy="5818709"/>
          </a:xfrm>
          <a:prstGeom prst="line">
            <a:avLst/>
          </a:prstGeom>
          <a:ln w="38100" cap="flat">
            <a:solidFill>
              <a:srgbClr val="000000"/>
            </a:solidFill>
            <a:prstDash val="solid"/>
            <a:headEnd type="none" w="sm" len="sm"/>
            <a:tailEnd type="none" w="sm" len="sm"/>
          </a:ln>
        </p:spPr>
      </p:sp>
      <p:pic>
        <p:nvPicPr>
          <p:cNvPr id="10" name="Picture 4">
            <a:extLst>
              <a:ext uri="{FF2B5EF4-FFF2-40B4-BE49-F238E27FC236}">
                <a16:creationId xmlns:a16="http://schemas.microsoft.com/office/drawing/2014/main" id="{529E397C-73E6-3C48-28E2-BE25AACECC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24384"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149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31054" y="-296692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4663270" y="1765139"/>
            <a:ext cx="5584025" cy="1114425"/>
          </a:xfrm>
          <a:prstGeom prst="rect">
            <a:avLst/>
          </a:prstGeom>
        </p:spPr>
        <p:txBody>
          <a:bodyPr lIns="0" tIns="0" rIns="0" bIns="0" rtlCol="0" anchor="t">
            <a:spAutoFit/>
          </a:bodyPr>
          <a:lstStyle/>
          <a:p>
            <a:pPr marL="0" lvl="0" indent="0" algn="l">
              <a:lnSpc>
                <a:spcPts val="8841"/>
              </a:lnSpc>
              <a:spcBef>
                <a:spcPct val="0"/>
              </a:spcBef>
            </a:pPr>
            <a:r>
              <a:rPr lang="en-US" sz="7368" u="none" strike="noStrike">
                <a:solidFill>
                  <a:srgbClr val="101010"/>
                </a:solidFill>
                <a:latin typeface="Montserrat Bold"/>
              </a:rPr>
              <a:t>Objectives</a:t>
            </a:r>
          </a:p>
        </p:txBody>
      </p:sp>
      <p:sp>
        <p:nvSpPr>
          <p:cNvPr id="4" name="TextBox 4"/>
          <p:cNvSpPr txBox="1"/>
          <p:nvPr/>
        </p:nvSpPr>
        <p:spPr>
          <a:xfrm>
            <a:off x="5847223" y="5664381"/>
            <a:ext cx="4838307" cy="390920"/>
          </a:xfrm>
          <a:prstGeom prst="rect">
            <a:avLst/>
          </a:prstGeom>
        </p:spPr>
        <p:txBody>
          <a:bodyPr lIns="0" tIns="0" rIns="0" bIns="0" rtlCol="0" anchor="t">
            <a:spAutoFit/>
          </a:bodyPr>
          <a:lstStyle/>
          <a:p>
            <a:pPr marL="0" lvl="0" indent="0" algn="ctr">
              <a:lnSpc>
                <a:spcPts val="3209"/>
              </a:lnSpc>
              <a:spcBef>
                <a:spcPct val="0"/>
              </a:spcBef>
            </a:pPr>
            <a:r>
              <a:rPr lang="en-US" sz="2292" u="none" strike="noStrike">
                <a:solidFill>
                  <a:srgbClr val="000000"/>
                </a:solidFill>
                <a:latin typeface="Montserrat Bold"/>
              </a:rPr>
              <a:t> 2. Real-time Location Tracking</a:t>
            </a:r>
          </a:p>
        </p:txBody>
      </p:sp>
      <p:sp>
        <p:nvSpPr>
          <p:cNvPr id="5" name="Freeform 5"/>
          <p:cNvSpPr/>
          <p:nvPr/>
        </p:nvSpPr>
        <p:spPr>
          <a:xfrm>
            <a:off x="889090" y="3806505"/>
            <a:ext cx="1335793" cy="1647279"/>
          </a:xfrm>
          <a:custGeom>
            <a:avLst/>
            <a:gdLst/>
            <a:ahLst/>
            <a:cxnLst/>
            <a:rect l="l" t="t" r="r" b="b"/>
            <a:pathLst>
              <a:path w="1335793" h="1647279">
                <a:moveTo>
                  <a:pt x="0" y="0"/>
                </a:moveTo>
                <a:lnTo>
                  <a:pt x="1335793" y="0"/>
                </a:lnTo>
                <a:lnTo>
                  <a:pt x="1335793" y="1647279"/>
                </a:lnTo>
                <a:lnTo>
                  <a:pt x="0" y="1647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682288" y="3813014"/>
            <a:ext cx="1584089" cy="1640770"/>
          </a:xfrm>
          <a:custGeom>
            <a:avLst/>
            <a:gdLst/>
            <a:ahLst/>
            <a:cxnLst/>
            <a:rect l="l" t="t" r="r" b="b"/>
            <a:pathLst>
              <a:path w="1584089" h="1640770">
                <a:moveTo>
                  <a:pt x="0" y="0"/>
                </a:moveTo>
                <a:lnTo>
                  <a:pt x="1584089" y="0"/>
                </a:lnTo>
                <a:lnTo>
                  <a:pt x="1584089" y="1640770"/>
                </a:lnTo>
                <a:lnTo>
                  <a:pt x="0" y="164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2544570" y="3813014"/>
            <a:ext cx="1738970" cy="1647279"/>
          </a:xfrm>
          <a:custGeom>
            <a:avLst/>
            <a:gdLst/>
            <a:ahLst/>
            <a:cxnLst/>
            <a:rect l="l" t="t" r="r" b="b"/>
            <a:pathLst>
              <a:path w="1738970" h="1647279">
                <a:moveTo>
                  <a:pt x="0" y="0"/>
                </a:moveTo>
                <a:lnTo>
                  <a:pt x="1738970" y="0"/>
                </a:lnTo>
                <a:lnTo>
                  <a:pt x="1738970" y="1647279"/>
                </a:lnTo>
                <a:lnTo>
                  <a:pt x="0" y="16472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02136" y="5664381"/>
            <a:ext cx="4305918" cy="390920"/>
          </a:xfrm>
          <a:prstGeom prst="rect">
            <a:avLst/>
          </a:prstGeom>
        </p:spPr>
        <p:txBody>
          <a:bodyPr lIns="0" tIns="0" rIns="0" bIns="0" rtlCol="0" anchor="t">
            <a:spAutoFit/>
          </a:bodyPr>
          <a:lstStyle/>
          <a:p>
            <a:pPr marL="0" lvl="0" indent="0" algn="ctr">
              <a:lnSpc>
                <a:spcPts val="3209"/>
              </a:lnSpc>
              <a:spcBef>
                <a:spcPct val="0"/>
              </a:spcBef>
            </a:pPr>
            <a:r>
              <a:rPr lang="en-US" sz="2292" u="none" strike="noStrike">
                <a:solidFill>
                  <a:srgbClr val="000000"/>
                </a:solidFill>
                <a:latin typeface="Montserrat Bold"/>
              </a:rPr>
              <a:t> 1. Enhanced Soldier Safety</a:t>
            </a:r>
          </a:p>
        </p:txBody>
      </p:sp>
      <p:sp>
        <p:nvSpPr>
          <p:cNvPr id="9" name="TextBox 9"/>
          <p:cNvSpPr txBox="1"/>
          <p:nvPr/>
        </p:nvSpPr>
        <p:spPr>
          <a:xfrm>
            <a:off x="11686598" y="5664381"/>
            <a:ext cx="5193884" cy="390920"/>
          </a:xfrm>
          <a:prstGeom prst="rect">
            <a:avLst/>
          </a:prstGeom>
        </p:spPr>
        <p:txBody>
          <a:bodyPr lIns="0" tIns="0" rIns="0" bIns="0" rtlCol="0" anchor="t">
            <a:spAutoFit/>
          </a:bodyPr>
          <a:lstStyle/>
          <a:p>
            <a:pPr marL="0" lvl="0" indent="0" algn="ctr">
              <a:lnSpc>
                <a:spcPts val="3209"/>
              </a:lnSpc>
              <a:spcBef>
                <a:spcPct val="0"/>
              </a:spcBef>
            </a:pPr>
            <a:r>
              <a:rPr lang="en-US" sz="2292" u="none" strike="noStrike">
                <a:solidFill>
                  <a:srgbClr val="000000"/>
                </a:solidFill>
                <a:latin typeface="Montserrat Bold"/>
              </a:rPr>
              <a:t>3. Communication Improvement</a:t>
            </a:r>
          </a:p>
        </p:txBody>
      </p:sp>
      <p:sp>
        <p:nvSpPr>
          <p:cNvPr id="10" name="TextBox 10"/>
          <p:cNvSpPr txBox="1"/>
          <p:nvPr/>
        </p:nvSpPr>
        <p:spPr>
          <a:xfrm>
            <a:off x="462921" y="6264851"/>
            <a:ext cx="4671185" cy="2398890"/>
          </a:xfrm>
          <a:prstGeom prst="rect">
            <a:avLst/>
          </a:prstGeom>
        </p:spPr>
        <p:txBody>
          <a:bodyPr lIns="0" tIns="0" rIns="0" bIns="0" rtlCol="0" anchor="t">
            <a:spAutoFit/>
          </a:bodyPr>
          <a:lstStyle/>
          <a:p>
            <a:pPr marL="416798" lvl="1" indent="-208399" algn="just">
              <a:lnSpc>
                <a:spcPts val="2702"/>
              </a:lnSpc>
              <a:buFont typeface="Arial"/>
              <a:buChar char="•"/>
            </a:pPr>
            <a:r>
              <a:rPr lang="en-US" sz="1930">
                <a:solidFill>
                  <a:srgbClr val="101010"/>
                </a:solidFill>
                <a:latin typeface="Montserrat Bold"/>
              </a:rPr>
              <a:t>Ensure the safety of soldiers in the battlefield through real-time monitoring of their health status and environmental conditions.</a:t>
            </a:r>
          </a:p>
          <a:p>
            <a:pPr algn="just">
              <a:lnSpc>
                <a:spcPts val="2702"/>
              </a:lnSpc>
            </a:pPr>
            <a:endParaRPr lang="en-US" sz="1930">
              <a:solidFill>
                <a:srgbClr val="101010"/>
              </a:solidFill>
              <a:latin typeface="Montserrat Bold"/>
            </a:endParaRPr>
          </a:p>
          <a:p>
            <a:pPr marL="416798" lvl="1" indent="-208399" algn="just">
              <a:lnSpc>
                <a:spcPts val="2702"/>
              </a:lnSpc>
              <a:buFont typeface="Arial"/>
              <a:buChar char="•"/>
            </a:pPr>
            <a:r>
              <a:rPr lang="en-US" sz="1930">
                <a:solidFill>
                  <a:srgbClr val="101010"/>
                </a:solidFill>
                <a:latin typeface="Montserrat Bold"/>
              </a:rPr>
              <a:t>To address potential health risks.</a:t>
            </a:r>
          </a:p>
        </p:txBody>
      </p:sp>
      <p:sp>
        <p:nvSpPr>
          <p:cNvPr id="11" name="TextBox 11"/>
          <p:cNvSpPr txBox="1"/>
          <p:nvPr/>
        </p:nvSpPr>
        <p:spPr>
          <a:xfrm>
            <a:off x="6248088" y="6274376"/>
            <a:ext cx="4437443" cy="603843"/>
          </a:xfrm>
          <a:prstGeom prst="rect">
            <a:avLst/>
          </a:prstGeom>
        </p:spPr>
        <p:txBody>
          <a:bodyPr lIns="0" tIns="0" rIns="0" bIns="0" rtlCol="0" anchor="t">
            <a:spAutoFit/>
          </a:bodyPr>
          <a:lstStyle/>
          <a:p>
            <a:pPr marL="372785" lvl="1" indent="-186393">
              <a:lnSpc>
                <a:spcPts val="2417"/>
              </a:lnSpc>
              <a:buFont typeface="Arial"/>
              <a:buChar char="•"/>
            </a:pPr>
            <a:r>
              <a:rPr lang="en-US" sz="1726">
                <a:solidFill>
                  <a:srgbClr val="000000"/>
                </a:solidFill>
                <a:latin typeface="Montserrat Bold"/>
              </a:rPr>
              <a:t>Implement a(GPS) module to track the real-time location of soldiers.</a:t>
            </a:r>
          </a:p>
        </p:txBody>
      </p:sp>
      <p:sp>
        <p:nvSpPr>
          <p:cNvPr id="12" name="TextBox 12"/>
          <p:cNvSpPr txBox="1"/>
          <p:nvPr/>
        </p:nvSpPr>
        <p:spPr>
          <a:xfrm>
            <a:off x="12019031" y="6274376"/>
            <a:ext cx="5519395" cy="1518243"/>
          </a:xfrm>
          <a:prstGeom prst="rect">
            <a:avLst/>
          </a:prstGeom>
        </p:spPr>
        <p:txBody>
          <a:bodyPr lIns="0" tIns="0" rIns="0" bIns="0" rtlCol="0" anchor="t">
            <a:spAutoFit/>
          </a:bodyPr>
          <a:lstStyle/>
          <a:p>
            <a:pPr marL="372785" lvl="1" indent="-186393">
              <a:lnSpc>
                <a:spcPts val="2417"/>
              </a:lnSpc>
              <a:buFont typeface="Arial"/>
              <a:buChar char="•"/>
            </a:pPr>
            <a:r>
              <a:rPr lang="en-US" sz="1726">
                <a:solidFill>
                  <a:srgbClr val="000000"/>
                </a:solidFill>
                <a:latin typeface="Montserrat Bold"/>
              </a:rPr>
              <a:t>Establish wireless communication networks among soldiers using ZigBee modules.</a:t>
            </a:r>
          </a:p>
          <a:p>
            <a:pPr>
              <a:lnSpc>
                <a:spcPts val="2417"/>
              </a:lnSpc>
            </a:pPr>
            <a:endParaRPr lang="en-US" sz="1726">
              <a:solidFill>
                <a:srgbClr val="000000"/>
              </a:solidFill>
              <a:latin typeface="Montserrat Bold"/>
            </a:endParaRPr>
          </a:p>
          <a:p>
            <a:pPr marL="372785" lvl="1" indent="-186393">
              <a:lnSpc>
                <a:spcPts val="2417"/>
              </a:lnSpc>
              <a:buFont typeface="Arial"/>
              <a:buChar char="•"/>
            </a:pPr>
            <a:r>
              <a:rPr lang="en-US" sz="1726">
                <a:solidFill>
                  <a:srgbClr val="000000"/>
                </a:solidFill>
                <a:latin typeface="Montserrat Bold"/>
              </a:rPr>
              <a:t>Enable seamless data transmission from soldiers to the control unit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480935" y="190144"/>
            <a:ext cx="17397130" cy="9874801"/>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0555" y="1956797"/>
            <a:ext cx="1310606" cy="131060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7" name="TextBox 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8" name="Freeform 8"/>
          <p:cNvSpPr/>
          <p:nvPr/>
        </p:nvSpPr>
        <p:spPr>
          <a:xfrm>
            <a:off x="1404361" y="5143500"/>
            <a:ext cx="846523" cy="846523"/>
          </a:xfrm>
          <a:custGeom>
            <a:avLst/>
            <a:gdLst/>
            <a:ahLst/>
            <a:cxnLst/>
            <a:rect l="l" t="t" r="r" b="b"/>
            <a:pathLst>
              <a:path w="846523" h="846523">
                <a:moveTo>
                  <a:pt x="0" y="0"/>
                </a:moveTo>
                <a:lnTo>
                  <a:pt x="846523" y="0"/>
                </a:lnTo>
                <a:lnTo>
                  <a:pt x="846523" y="846523"/>
                </a:lnTo>
                <a:lnTo>
                  <a:pt x="0" y="846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211305" y="2227789"/>
            <a:ext cx="929105" cy="768623"/>
          </a:xfrm>
          <a:custGeom>
            <a:avLst/>
            <a:gdLst/>
            <a:ahLst/>
            <a:cxnLst/>
            <a:rect l="l" t="t" r="r" b="b"/>
            <a:pathLst>
              <a:path w="929105" h="768623">
                <a:moveTo>
                  <a:pt x="0" y="0"/>
                </a:moveTo>
                <a:lnTo>
                  <a:pt x="929105" y="0"/>
                </a:lnTo>
                <a:lnTo>
                  <a:pt x="929105" y="768623"/>
                </a:lnTo>
                <a:lnTo>
                  <a:pt x="0" y="7686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463707" y="1902343"/>
            <a:ext cx="13396131" cy="4758995"/>
          </a:xfrm>
          <a:prstGeom prst="rect">
            <a:avLst/>
          </a:prstGeom>
        </p:spPr>
        <p:txBody>
          <a:bodyPr lIns="0" tIns="0" rIns="0" bIns="0" rtlCol="0" anchor="t">
            <a:spAutoFit/>
          </a:bodyPr>
          <a:lstStyle/>
          <a:p>
            <a:pPr marL="773142" lvl="1" indent="-386571">
              <a:lnSpc>
                <a:spcPts val="6338"/>
              </a:lnSpc>
              <a:buFont typeface="Arial"/>
              <a:buChar char="•"/>
            </a:pPr>
            <a:r>
              <a:rPr lang="en-US" sz="3581" dirty="0">
                <a:solidFill>
                  <a:srgbClr val="000000"/>
                </a:solidFill>
                <a:latin typeface="Montserrat Bold"/>
              </a:rPr>
              <a:t>Blood Pressure Monitoring </a:t>
            </a:r>
          </a:p>
          <a:p>
            <a:pPr marL="773142" lvl="1" indent="-386571">
              <a:lnSpc>
                <a:spcPts val="6338"/>
              </a:lnSpc>
              <a:buFont typeface="Arial"/>
              <a:buChar char="•"/>
            </a:pPr>
            <a:r>
              <a:rPr lang="en-US" sz="3581" dirty="0">
                <a:solidFill>
                  <a:srgbClr val="000000"/>
                </a:solidFill>
                <a:latin typeface="Montserrat Bold"/>
              </a:rPr>
              <a:t>Body Temperature Monitoring</a:t>
            </a:r>
          </a:p>
          <a:p>
            <a:pPr marL="773142" lvl="1" indent="-386571">
              <a:lnSpc>
                <a:spcPts val="6338"/>
              </a:lnSpc>
              <a:buFont typeface="Arial"/>
              <a:buChar char="•"/>
            </a:pPr>
            <a:r>
              <a:rPr lang="en-US" sz="3581" dirty="0">
                <a:solidFill>
                  <a:srgbClr val="000000"/>
                </a:solidFill>
                <a:latin typeface="Montserrat Bold"/>
              </a:rPr>
              <a:t>Electrocardiogram Monitoring</a:t>
            </a:r>
          </a:p>
          <a:p>
            <a:pPr marL="773142" lvl="1" indent="-386571">
              <a:lnSpc>
                <a:spcPts val="6338"/>
              </a:lnSpc>
              <a:buFont typeface="Arial"/>
              <a:buChar char="•"/>
            </a:pPr>
            <a:r>
              <a:rPr lang="en-US" sz="3581" dirty="0">
                <a:solidFill>
                  <a:srgbClr val="000000"/>
                </a:solidFill>
                <a:latin typeface="Montserrat Bold"/>
              </a:rPr>
              <a:t>Real time Location Tracking </a:t>
            </a:r>
          </a:p>
          <a:p>
            <a:pPr marL="773142" lvl="1" indent="-386571">
              <a:lnSpc>
                <a:spcPts val="6338"/>
              </a:lnSpc>
              <a:buFont typeface="Arial"/>
              <a:buChar char="•"/>
            </a:pPr>
            <a:r>
              <a:rPr lang="en-US" sz="3581" dirty="0">
                <a:solidFill>
                  <a:srgbClr val="000000"/>
                </a:solidFill>
                <a:latin typeface="Montserrat Bold"/>
              </a:rPr>
              <a:t>Real time Video Capturing</a:t>
            </a:r>
          </a:p>
          <a:p>
            <a:pPr marL="773142" lvl="1" indent="-386571">
              <a:lnSpc>
                <a:spcPts val="6338"/>
              </a:lnSpc>
              <a:buFont typeface="Arial"/>
              <a:buChar char="•"/>
            </a:pPr>
            <a:r>
              <a:rPr lang="en-US" sz="3581" dirty="0">
                <a:solidFill>
                  <a:srgbClr val="000000"/>
                </a:solidFill>
                <a:latin typeface="Montserrat Bold"/>
              </a:rPr>
              <a:t>Bomb Detector</a:t>
            </a:r>
          </a:p>
        </p:txBody>
      </p:sp>
      <p:sp>
        <p:nvSpPr>
          <p:cNvPr id="11" name="TextBox 11"/>
          <p:cNvSpPr txBox="1"/>
          <p:nvPr/>
        </p:nvSpPr>
        <p:spPr>
          <a:xfrm>
            <a:off x="3030986" y="471488"/>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101010"/>
                </a:solidFill>
                <a:latin typeface="Montserrat Bold"/>
              </a:rPr>
              <a:t>Applications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480935" y="190144"/>
            <a:ext cx="17397130" cy="9874801"/>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0555" y="1956797"/>
            <a:ext cx="1310606" cy="131060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7" name="TextBox 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8" name="Freeform 8"/>
          <p:cNvSpPr/>
          <p:nvPr/>
        </p:nvSpPr>
        <p:spPr>
          <a:xfrm>
            <a:off x="1404361" y="5143500"/>
            <a:ext cx="846523" cy="846523"/>
          </a:xfrm>
          <a:custGeom>
            <a:avLst/>
            <a:gdLst/>
            <a:ahLst/>
            <a:cxnLst/>
            <a:rect l="l" t="t" r="r" b="b"/>
            <a:pathLst>
              <a:path w="846523" h="846523">
                <a:moveTo>
                  <a:pt x="0" y="0"/>
                </a:moveTo>
                <a:lnTo>
                  <a:pt x="846523" y="0"/>
                </a:lnTo>
                <a:lnTo>
                  <a:pt x="846523" y="846523"/>
                </a:lnTo>
                <a:lnTo>
                  <a:pt x="0" y="846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211305" y="2227789"/>
            <a:ext cx="929105" cy="768623"/>
          </a:xfrm>
          <a:custGeom>
            <a:avLst/>
            <a:gdLst/>
            <a:ahLst/>
            <a:cxnLst/>
            <a:rect l="l" t="t" r="r" b="b"/>
            <a:pathLst>
              <a:path w="929105" h="768623">
                <a:moveTo>
                  <a:pt x="0" y="0"/>
                </a:moveTo>
                <a:lnTo>
                  <a:pt x="929105" y="0"/>
                </a:lnTo>
                <a:lnTo>
                  <a:pt x="929105" y="768623"/>
                </a:lnTo>
                <a:lnTo>
                  <a:pt x="0" y="7686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463707" y="1902343"/>
            <a:ext cx="13396131" cy="6368923"/>
          </a:xfrm>
          <a:prstGeom prst="rect">
            <a:avLst/>
          </a:prstGeom>
        </p:spPr>
        <p:txBody>
          <a:bodyPr lIns="0" tIns="0" rIns="0" bIns="0" rtlCol="0" anchor="t">
            <a:spAutoFit/>
          </a:bodyPr>
          <a:lstStyle/>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Arduino MEGA 2560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Heartbeat Sensor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Temperature Sensor and Humidity Sensor (DHT11)</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Accelerometer (ADXL335)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Ethernet Shield (W5100)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GPS Module (NEO-6M) </a:t>
            </a:r>
          </a:p>
          <a:p>
            <a:pPr marL="773142" lvl="1" indent="-386571" algn="just">
              <a:lnSpc>
                <a:spcPts val="6338"/>
              </a:lnSpc>
              <a:buFont typeface="Arial"/>
              <a:buChar char="•"/>
            </a:pPr>
            <a:r>
              <a:rPr lang="en-US" sz="3581" b="1" dirty="0" err="1">
                <a:solidFill>
                  <a:srgbClr val="000000"/>
                </a:solidFill>
                <a:latin typeface="Times New Roman" panose="02020603050405020304" pitchFamily="18" charset="0"/>
                <a:cs typeface="Times New Roman" panose="02020603050405020304" pitchFamily="18" charset="0"/>
              </a:rPr>
              <a:t>LoRaWAN</a:t>
            </a:r>
            <a:r>
              <a:rPr lang="en-US" sz="3581" b="1" dirty="0">
                <a:solidFill>
                  <a:srgbClr val="000000"/>
                </a:solidFill>
                <a:latin typeface="Times New Roman" panose="02020603050405020304" pitchFamily="18" charset="0"/>
                <a:cs typeface="Times New Roman" panose="02020603050405020304" pitchFamily="18" charset="0"/>
              </a:rPr>
              <a:t> Module</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ECG Module (AD8232 i.e. Electro-Cardiogram)</a:t>
            </a:r>
          </a:p>
        </p:txBody>
      </p:sp>
      <p:sp>
        <p:nvSpPr>
          <p:cNvPr id="11" name="TextBox 11"/>
          <p:cNvSpPr txBox="1"/>
          <p:nvPr/>
        </p:nvSpPr>
        <p:spPr>
          <a:xfrm>
            <a:off x="1600200" y="471488"/>
            <a:ext cx="15849600" cy="991938"/>
          </a:xfrm>
          <a:prstGeom prst="rect">
            <a:avLst/>
          </a:prstGeom>
        </p:spPr>
        <p:txBody>
          <a:bodyPr wrap="square" lIns="0" tIns="0" rIns="0" bIns="0" rtlCol="0" anchor="t">
            <a:spAutoFit/>
          </a:bodyPr>
          <a:lstStyle/>
          <a:p>
            <a:pPr marL="0" lvl="0" indent="0" algn="ctr">
              <a:lnSpc>
                <a:spcPts val="8064"/>
              </a:lnSpc>
              <a:spcBef>
                <a:spcPct val="0"/>
              </a:spcBef>
            </a:pPr>
            <a:r>
              <a:rPr lang="en-US" sz="6720" dirty="0">
                <a:solidFill>
                  <a:srgbClr val="101010"/>
                </a:solidFill>
                <a:latin typeface="Montserrat Bold"/>
              </a:rPr>
              <a:t>Major Hardware Components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4463005" y="-3776214"/>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4998260" y="630907"/>
            <a:ext cx="9028728" cy="902872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4253435" y="1221128"/>
            <a:ext cx="7810518" cy="7814851"/>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sp>
        <p:nvSpPr>
          <p:cNvPr id="8" name="Freeform 8"/>
          <p:cNvSpPr/>
          <p:nvPr/>
        </p:nvSpPr>
        <p:spPr>
          <a:xfrm>
            <a:off x="381312" y="2756541"/>
            <a:ext cx="1294777" cy="1071134"/>
          </a:xfrm>
          <a:custGeom>
            <a:avLst/>
            <a:gdLst/>
            <a:ahLst/>
            <a:cxnLst/>
            <a:rect l="l" t="t" r="r" b="b"/>
            <a:pathLst>
              <a:path w="1294777" h="1071134">
                <a:moveTo>
                  <a:pt x="0" y="0"/>
                </a:moveTo>
                <a:lnTo>
                  <a:pt x="1294776" y="0"/>
                </a:lnTo>
                <a:lnTo>
                  <a:pt x="1294776" y="1071134"/>
                </a:lnTo>
                <a:lnTo>
                  <a:pt x="0" y="10711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790710">
            <a:off x="4318438" y="1540115"/>
            <a:ext cx="2952059" cy="2952059"/>
          </a:xfrm>
          <a:custGeom>
            <a:avLst/>
            <a:gdLst/>
            <a:ahLst/>
            <a:cxnLst/>
            <a:rect l="l" t="t" r="r" b="b"/>
            <a:pathLst>
              <a:path w="2952059" h="2952059">
                <a:moveTo>
                  <a:pt x="0" y="0"/>
                </a:moveTo>
                <a:lnTo>
                  <a:pt x="2952059" y="0"/>
                </a:lnTo>
                <a:lnTo>
                  <a:pt x="2952059" y="2952059"/>
                </a:lnTo>
                <a:lnTo>
                  <a:pt x="0" y="2952059"/>
                </a:lnTo>
                <a:lnTo>
                  <a:pt x="0" y="0"/>
                </a:lnTo>
                <a:close/>
              </a:path>
            </a:pathLst>
          </a:custGeom>
          <a:blipFill>
            <a:blip r:embed="rId5"/>
            <a:stretch>
              <a:fillRect/>
            </a:stretch>
          </a:blipFill>
        </p:spPr>
      </p:sp>
      <p:sp>
        <p:nvSpPr>
          <p:cNvPr id="10" name="Freeform 10"/>
          <p:cNvSpPr/>
          <p:nvPr/>
        </p:nvSpPr>
        <p:spPr>
          <a:xfrm rot="-2195320">
            <a:off x="5208183" y="4304395"/>
            <a:ext cx="3023645" cy="3023645"/>
          </a:xfrm>
          <a:custGeom>
            <a:avLst/>
            <a:gdLst/>
            <a:ahLst/>
            <a:cxnLst/>
            <a:rect l="l" t="t" r="r" b="b"/>
            <a:pathLst>
              <a:path w="3023645" h="3023645">
                <a:moveTo>
                  <a:pt x="0" y="0"/>
                </a:moveTo>
                <a:lnTo>
                  <a:pt x="3023645" y="0"/>
                </a:lnTo>
                <a:lnTo>
                  <a:pt x="3023645" y="3023645"/>
                </a:lnTo>
                <a:lnTo>
                  <a:pt x="0" y="3023645"/>
                </a:lnTo>
                <a:lnTo>
                  <a:pt x="0" y="0"/>
                </a:lnTo>
                <a:close/>
              </a:path>
            </a:pathLst>
          </a:custGeom>
          <a:blipFill>
            <a:blip r:embed="rId6"/>
            <a:stretch>
              <a:fillRect/>
            </a:stretch>
          </a:blipFill>
        </p:spPr>
      </p:sp>
      <p:sp>
        <p:nvSpPr>
          <p:cNvPr id="11" name="Freeform 11"/>
          <p:cNvSpPr/>
          <p:nvPr/>
        </p:nvSpPr>
        <p:spPr>
          <a:xfrm>
            <a:off x="3858823" y="7263590"/>
            <a:ext cx="3156189" cy="2891069"/>
          </a:xfrm>
          <a:custGeom>
            <a:avLst/>
            <a:gdLst/>
            <a:ahLst/>
            <a:cxnLst/>
            <a:rect l="l" t="t" r="r" b="b"/>
            <a:pathLst>
              <a:path w="3156189" h="2891069">
                <a:moveTo>
                  <a:pt x="0" y="0"/>
                </a:moveTo>
                <a:lnTo>
                  <a:pt x="3156188" y="0"/>
                </a:lnTo>
                <a:lnTo>
                  <a:pt x="3156188" y="2891069"/>
                </a:lnTo>
                <a:lnTo>
                  <a:pt x="0" y="2891069"/>
                </a:lnTo>
                <a:lnTo>
                  <a:pt x="0" y="0"/>
                </a:lnTo>
                <a:close/>
              </a:path>
            </a:pathLst>
          </a:custGeom>
          <a:blipFill>
            <a:blip r:embed="rId7"/>
            <a:stretch>
              <a:fillRect/>
            </a:stretch>
          </a:blipFill>
        </p:spPr>
      </p:sp>
      <p:grpSp>
        <p:nvGrpSpPr>
          <p:cNvPr id="12" name="Group 12"/>
          <p:cNvGrpSpPr/>
          <p:nvPr/>
        </p:nvGrpSpPr>
        <p:grpSpPr>
          <a:xfrm rot="5400000">
            <a:off x="3525071" y="7081418"/>
            <a:ext cx="1010795" cy="1033365"/>
            <a:chOff x="0" y="0"/>
            <a:chExt cx="2095920" cy="2142720"/>
          </a:xfrm>
        </p:grpSpPr>
        <p:sp>
          <p:nvSpPr>
            <p:cNvPr id="13" name="Freeform 13"/>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4" name="Group 14"/>
          <p:cNvGrpSpPr/>
          <p:nvPr/>
        </p:nvGrpSpPr>
        <p:grpSpPr>
          <a:xfrm>
            <a:off x="3099206" y="6947687"/>
            <a:ext cx="457877" cy="4578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rot="4195040">
            <a:off x="4199088" y="5005478"/>
            <a:ext cx="904167" cy="924356"/>
            <a:chOff x="0" y="0"/>
            <a:chExt cx="2095920" cy="2142720"/>
          </a:xfrm>
        </p:grpSpPr>
        <p:sp>
          <p:nvSpPr>
            <p:cNvPr id="18" name="Freeform 18"/>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9" name="Group 19"/>
          <p:cNvGrpSpPr/>
          <p:nvPr/>
        </p:nvGrpSpPr>
        <p:grpSpPr>
          <a:xfrm>
            <a:off x="3629885" y="5025626"/>
            <a:ext cx="457877" cy="45787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1" name="TextBox 2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2" name="Group 22"/>
          <p:cNvGrpSpPr/>
          <p:nvPr/>
        </p:nvGrpSpPr>
        <p:grpSpPr>
          <a:xfrm rot="2700000">
            <a:off x="3795050" y="3032819"/>
            <a:ext cx="768207" cy="785361"/>
            <a:chOff x="0" y="0"/>
            <a:chExt cx="2095920" cy="2142720"/>
          </a:xfrm>
        </p:grpSpPr>
        <p:sp>
          <p:nvSpPr>
            <p:cNvPr id="23" name="Freeform 23"/>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24" name="Group 24"/>
          <p:cNvGrpSpPr/>
          <p:nvPr/>
        </p:nvGrpSpPr>
        <p:grpSpPr>
          <a:xfrm>
            <a:off x="3284848" y="3292108"/>
            <a:ext cx="409068" cy="40906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7" name="Freeform 27"/>
          <p:cNvSpPr/>
          <p:nvPr/>
        </p:nvSpPr>
        <p:spPr>
          <a:xfrm rot="1062509">
            <a:off x="3311038" y="143427"/>
            <a:ext cx="1906937" cy="1906937"/>
          </a:xfrm>
          <a:custGeom>
            <a:avLst/>
            <a:gdLst/>
            <a:ahLst/>
            <a:cxnLst/>
            <a:rect l="l" t="t" r="r" b="b"/>
            <a:pathLst>
              <a:path w="1906937" h="1906937">
                <a:moveTo>
                  <a:pt x="0" y="0"/>
                </a:moveTo>
                <a:lnTo>
                  <a:pt x="1906937" y="0"/>
                </a:lnTo>
                <a:lnTo>
                  <a:pt x="1906937" y="1906937"/>
                </a:lnTo>
                <a:lnTo>
                  <a:pt x="0" y="1906937"/>
                </a:lnTo>
                <a:lnTo>
                  <a:pt x="0" y="0"/>
                </a:lnTo>
                <a:close/>
              </a:path>
            </a:pathLst>
          </a:custGeom>
          <a:blipFill>
            <a:blip r:embed="rId8"/>
            <a:stretch>
              <a:fillRect/>
            </a:stretch>
          </a:blipFill>
        </p:spPr>
      </p:sp>
      <p:sp>
        <p:nvSpPr>
          <p:cNvPr id="28" name="TextBox 28"/>
          <p:cNvSpPr txBox="1"/>
          <p:nvPr/>
        </p:nvSpPr>
        <p:spPr>
          <a:xfrm>
            <a:off x="-348176" y="4218900"/>
            <a:ext cx="3286625" cy="1852743"/>
          </a:xfrm>
          <a:prstGeom prst="rect">
            <a:avLst/>
          </a:prstGeom>
        </p:spPr>
        <p:txBody>
          <a:bodyPr lIns="0" tIns="0" rIns="0" bIns="0" rtlCol="0" anchor="t">
            <a:spAutoFit/>
          </a:bodyPr>
          <a:lstStyle/>
          <a:p>
            <a:pPr algn="ctr">
              <a:lnSpc>
                <a:spcPts val="3679"/>
              </a:lnSpc>
            </a:pPr>
            <a:r>
              <a:rPr lang="en-US" sz="3065">
                <a:solidFill>
                  <a:srgbClr val="FFFFFF"/>
                </a:solidFill>
                <a:latin typeface="Montserrat"/>
              </a:rPr>
              <a:t>Proposed System Overview</a:t>
            </a:r>
          </a:p>
          <a:p>
            <a:pPr marL="0" lvl="0" indent="0" algn="ctr">
              <a:lnSpc>
                <a:spcPts val="3679"/>
              </a:lnSpc>
              <a:spcBef>
                <a:spcPct val="0"/>
              </a:spcBef>
            </a:pPr>
            <a:endParaRPr lang="en-US" sz="3065">
              <a:solidFill>
                <a:srgbClr val="FFFFFF"/>
              </a:solidFill>
              <a:latin typeface="Montserrat"/>
            </a:endParaRPr>
          </a:p>
        </p:txBody>
      </p:sp>
      <p:sp>
        <p:nvSpPr>
          <p:cNvPr id="29" name="TextBox 29"/>
          <p:cNvSpPr txBox="1"/>
          <p:nvPr/>
        </p:nvSpPr>
        <p:spPr>
          <a:xfrm>
            <a:off x="3518983" y="7177865"/>
            <a:ext cx="1066220" cy="811895"/>
          </a:xfrm>
          <a:prstGeom prst="rect">
            <a:avLst/>
          </a:prstGeom>
        </p:spPr>
        <p:txBody>
          <a:bodyPr lIns="0" tIns="0" rIns="0" bIns="0" rtlCol="0" anchor="t">
            <a:spAutoFit/>
          </a:bodyPr>
          <a:lstStyle/>
          <a:p>
            <a:pPr algn="ctr">
              <a:lnSpc>
                <a:spcPts val="6741"/>
              </a:lnSpc>
            </a:pPr>
            <a:r>
              <a:rPr lang="en-US" sz="4815">
                <a:solidFill>
                  <a:srgbClr val="FFFFFF"/>
                </a:solidFill>
                <a:latin typeface="Montserrat Bold"/>
              </a:rPr>
              <a:t>01</a:t>
            </a:r>
          </a:p>
        </p:txBody>
      </p:sp>
      <p:sp>
        <p:nvSpPr>
          <p:cNvPr id="30" name="TextBox 30"/>
          <p:cNvSpPr txBox="1"/>
          <p:nvPr/>
        </p:nvSpPr>
        <p:spPr>
          <a:xfrm>
            <a:off x="5436917" y="220176"/>
            <a:ext cx="7774490" cy="179088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H</a:t>
            </a:r>
            <a:r>
              <a:rPr lang="en-US" sz="1492" u="none" strike="noStrike">
                <a:solidFill>
                  <a:srgbClr val="101010"/>
                </a:solidFill>
                <a:latin typeface="Montserrat Bold"/>
              </a:rPr>
              <a:t>ealth Monitoring:</a:t>
            </a:r>
            <a:r>
              <a:rPr lang="en-US" sz="1492" u="none" strike="noStrike">
                <a:solidFill>
                  <a:srgbClr val="101010"/>
                </a:solidFill>
                <a:latin typeface="Montserrat"/>
              </a:rPr>
              <a:t> Heartbeat sensor for real-time pulse tracking and temperature sensor for environmental conditions.</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Motion Detection:</a:t>
            </a:r>
            <a:r>
              <a:rPr lang="en-US" sz="1492" u="none" strike="noStrike">
                <a:solidFill>
                  <a:srgbClr val="101010"/>
                </a:solidFill>
                <a:latin typeface="Montserrat"/>
              </a:rPr>
              <a:t> Accelerometer provides insights into soldier movement and vibrations, aiding in situational awareness.</a:t>
            </a:r>
          </a:p>
          <a:p>
            <a:pPr>
              <a:lnSpc>
                <a:spcPts val="2089"/>
              </a:lnSpc>
              <a:spcBef>
                <a:spcPct val="0"/>
              </a:spcBef>
            </a:pPr>
            <a:endParaRPr lang="en-US" sz="1492" u="none" strike="noStrike">
              <a:solidFill>
                <a:srgbClr val="101010"/>
              </a:solidFill>
              <a:latin typeface="Montserrat"/>
            </a:endParaRPr>
          </a:p>
          <a:p>
            <a:pPr marL="0" lvl="0" indent="0">
              <a:lnSpc>
                <a:spcPts val="2089"/>
              </a:lnSpc>
              <a:spcBef>
                <a:spcPct val="0"/>
              </a:spcBef>
            </a:pPr>
            <a:endParaRPr lang="en-US" sz="1492" u="none" strike="noStrike">
              <a:solidFill>
                <a:srgbClr val="101010"/>
              </a:solidFill>
              <a:latin typeface="Montserrat"/>
            </a:endParaRPr>
          </a:p>
        </p:txBody>
      </p:sp>
      <p:sp>
        <p:nvSpPr>
          <p:cNvPr id="31" name="TextBox 31"/>
          <p:cNvSpPr txBox="1"/>
          <p:nvPr/>
        </p:nvSpPr>
        <p:spPr>
          <a:xfrm>
            <a:off x="7154166" y="2151810"/>
            <a:ext cx="5978830" cy="179088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Wi</a:t>
            </a:r>
            <a:r>
              <a:rPr lang="en-US" sz="1492" u="none" strike="noStrike">
                <a:solidFill>
                  <a:srgbClr val="101010"/>
                </a:solidFill>
                <a:latin typeface="Montserrat Bold"/>
              </a:rPr>
              <a:t>reless Communication:</a:t>
            </a:r>
            <a:r>
              <a:rPr lang="en-US" sz="1492" u="none" strike="noStrike">
                <a:solidFill>
                  <a:srgbClr val="101010"/>
                </a:solidFill>
                <a:latin typeface="Montserrat"/>
              </a:rPr>
              <a:t> ZigBee enables efficient communication among soldiers, promoting real-time data exchange.</a:t>
            </a:r>
          </a:p>
          <a:p>
            <a:pPr marL="322281" lvl="1" indent="-161140">
              <a:lnSpc>
                <a:spcPts val="2089"/>
              </a:lnSpc>
              <a:spcBef>
                <a:spcPct val="0"/>
              </a:spcBef>
              <a:buFont typeface="Arial"/>
              <a:buChar char="•"/>
            </a:pPr>
            <a:r>
              <a:rPr lang="en-US" sz="1492" u="none" strike="noStrike">
                <a:solidFill>
                  <a:srgbClr val="101010"/>
                </a:solidFill>
                <a:latin typeface="Montserrat Bold"/>
              </a:rPr>
              <a:t>Long-Range Connectivity:</a:t>
            </a:r>
            <a:r>
              <a:rPr lang="en-US" sz="1492" u="none" strike="noStrike">
                <a:solidFill>
                  <a:srgbClr val="101010"/>
                </a:solidFill>
                <a:latin typeface="Montserrat"/>
              </a:rPr>
              <a:t> LoRaWAN ensures data transmission between squadron leader and control unit in high-altitude warzones.</a:t>
            </a:r>
          </a:p>
          <a:p>
            <a:pPr marL="0" lvl="0" indent="0">
              <a:lnSpc>
                <a:spcPts val="2089"/>
              </a:lnSpc>
              <a:spcBef>
                <a:spcPct val="0"/>
              </a:spcBef>
            </a:pPr>
            <a:endParaRPr lang="en-US" sz="1492" u="none" strike="noStrike">
              <a:solidFill>
                <a:srgbClr val="101010"/>
              </a:solidFill>
              <a:latin typeface="Montserrat"/>
            </a:endParaRPr>
          </a:p>
        </p:txBody>
      </p:sp>
      <p:sp>
        <p:nvSpPr>
          <p:cNvPr id="32" name="TextBox 32"/>
          <p:cNvSpPr txBox="1"/>
          <p:nvPr/>
        </p:nvSpPr>
        <p:spPr>
          <a:xfrm>
            <a:off x="8393302" y="4940442"/>
            <a:ext cx="6748366" cy="230523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R</a:t>
            </a:r>
            <a:r>
              <a:rPr lang="en-US" sz="1492" u="none" strike="noStrike">
                <a:solidFill>
                  <a:srgbClr val="101010"/>
                </a:solidFill>
                <a:latin typeface="Montserrat Bold"/>
              </a:rPr>
              <a:t>eal-time Location Tracking:</a:t>
            </a:r>
            <a:r>
              <a:rPr lang="en-US" sz="1492" u="none" strike="noStrike">
                <a:solidFill>
                  <a:srgbClr val="101010"/>
                </a:solidFill>
                <a:latin typeface="Montserrat"/>
              </a:rPr>
              <a:t> NEO-6M GPS module ensures accurate and timely location information.</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Navigation Support:</a:t>
            </a:r>
            <a:r>
              <a:rPr lang="en-US" sz="1492" u="none" strike="noStrike">
                <a:solidFill>
                  <a:srgbClr val="101010"/>
                </a:solidFill>
                <a:latin typeface="Montserrat"/>
              </a:rPr>
              <a:t> Facilitates precise navigation for soldiers and aids control unit in coordinating operations.</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Global Coverage: </a:t>
            </a:r>
            <a:r>
              <a:rPr lang="en-US" sz="1492" u="none" strike="noStrike">
                <a:solidFill>
                  <a:srgbClr val="101010"/>
                </a:solidFill>
                <a:latin typeface="Montserrat"/>
              </a:rPr>
              <a:t>Enables tracking in diverse geographical terrains, contributing to mission success.</a:t>
            </a:r>
          </a:p>
          <a:p>
            <a:pPr marL="0" lvl="0" indent="0">
              <a:lnSpc>
                <a:spcPts val="2089"/>
              </a:lnSpc>
              <a:spcBef>
                <a:spcPct val="0"/>
              </a:spcBef>
            </a:pPr>
            <a:endParaRPr lang="en-US" sz="1492" u="none" strike="noStrike">
              <a:solidFill>
                <a:srgbClr val="101010"/>
              </a:solidFill>
              <a:latin typeface="Montserrat"/>
            </a:endParaRPr>
          </a:p>
        </p:txBody>
      </p:sp>
      <p:sp>
        <p:nvSpPr>
          <p:cNvPr id="33" name="TextBox 33"/>
          <p:cNvSpPr txBox="1"/>
          <p:nvPr/>
        </p:nvSpPr>
        <p:spPr>
          <a:xfrm>
            <a:off x="7154166" y="7972240"/>
            <a:ext cx="7807444" cy="2483670"/>
          </a:xfrm>
          <a:prstGeom prst="rect">
            <a:avLst/>
          </a:prstGeom>
        </p:spPr>
        <p:txBody>
          <a:bodyPr lIns="0" tIns="0" rIns="0" bIns="0" rtlCol="0" anchor="t">
            <a:spAutoFit/>
          </a:bodyPr>
          <a:lstStyle/>
          <a:p>
            <a:pPr marL="343870" lvl="1" indent="-171935">
              <a:lnSpc>
                <a:spcPts val="2229"/>
              </a:lnSpc>
              <a:spcBef>
                <a:spcPct val="0"/>
              </a:spcBef>
              <a:buFont typeface="Arial"/>
              <a:buChar char="•"/>
            </a:pPr>
            <a:r>
              <a:rPr lang="en-US" sz="1592">
                <a:solidFill>
                  <a:srgbClr val="101010"/>
                </a:solidFill>
                <a:latin typeface="Montserrat Bold"/>
              </a:rPr>
              <a:t>Microc</a:t>
            </a:r>
            <a:r>
              <a:rPr lang="en-US" sz="1592" u="none" strike="noStrike">
                <a:solidFill>
                  <a:srgbClr val="101010"/>
                </a:solidFill>
                <a:latin typeface="Montserrat Bold"/>
              </a:rPr>
              <a:t>ontroller Core</a:t>
            </a:r>
            <a:r>
              <a:rPr lang="en-US" sz="1592" u="none" strike="noStrike">
                <a:solidFill>
                  <a:srgbClr val="101010"/>
                </a:solidFill>
                <a:latin typeface="Montserrat"/>
              </a:rPr>
              <a:t>: Heart of the system, facilitating control, processing, and communication.</a:t>
            </a:r>
          </a:p>
          <a:p>
            <a:pPr>
              <a:lnSpc>
                <a:spcPts val="2229"/>
              </a:lnSpc>
              <a:spcBef>
                <a:spcPct val="0"/>
              </a:spcBef>
            </a:pPr>
            <a:endParaRPr lang="en-US" sz="1592" u="none" strike="noStrike">
              <a:solidFill>
                <a:srgbClr val="101010"/>
              </a:solidFill>
              <a:latin typeface="Montserrat"/>
            </a:endParaRPr>
          </a:p>
          <a:p>
            <a:pPr marL="343870" lvl="1" indent="-171935">
              <a:lnSpc>
                <a:spcPts val="2229"/>
              </a:lnSpc>
              <a:spcBef>
                <a:spcPct val="0"/>
              </a:spcBef>
              <a:buFont typeface="Arial"/>
              <a:buChar char="•"/>
            </a:pPr>
            <a:r>
              <a:rPr lang="en-US" sz="1592" u="none" strike="noStrike">
                <a:solidFill>
                  <a:srgbClr val="101010"/>
                </a:solidFill>
                <a:latin typeface="Montserrat Bold"/>
              </a:rPr>
              <a:t>Versatile I/O Ports</a:t>
            </a:r>
            <a:r>
              <a:rPr lang="en-US" sz="1592" u="none" strike="noStrike">
                <a:solidFill>
                  <a:srgbClr val="101010"/>
                </a:solidFill>
                <a:latin typeface="Montserrat"/>
              </a:rPr>
              <a:t>: Offers extensive input/output options for seamless integration with various sensors and modules.</a:t>
            </a:r>
          </a:p>
          <a:p>
            <a:pPr>
              <a:lnSpc>
                <a:spcPts val="2229"/>
              </a:lnSpc>
              <a:spcBef>
                <a:spcPct val="0"/>
              </a:spcBef>
            </a:pPr>
            <a:endParaRPr lang="en-US" sz="1592" u="none" strike="noStrike">
              <a:solidFill>
                <a:srgbClr val="101010"/>
              </a:solidFill>
              <a:latin typeface="Montserrat"/>
            </a:endParaRPr>
          </a:p>
          <a:p>
            <a:pPr marL="343870" lvl="1" indent="-171935">
              <a:lnSpc>
                <a:spcPts val="2229"/>
              </a:lnSpc>
              <a:spcBef>
                <a:spcPct val="0"/>
              </a:spcBef>
              <a:buFont typeface="Arial"/>
              <a:buChar char="•"/>
            </a:pPr>
            <a:r>
              <a:rPr lang="en-US" sz="1592" u="none" strike="noStrike">
                <a:solidFill>
                  <a:srgbClr val="101010"/>
                </a:solidFill>
                <a:latin typeface="Montserrat Bold"/>
              </a:rPr>
              <a:t>Programmability:</a:t>
            </a:r>
            <a:r>
              <a:rPr lang="en-US" sz="1592" u="none" strike="noStrike">
                <a:solidFill>
                  <a:srgbClr val="101010"/>
                </a:solidFill>
                <a:latin typeface="Montserrat"/>
              </a:rPr>
              <a:t> Allows customization and adaptability to evolving mission requirements.</a:t>
            </a:r>
          </a:p>
          <a:p>
            <a:pPr marL="0" lvl="0" indent="0">
              <a:lnSpc>
                <a:spcPts val="2229"/>
              </a:lnSpc>
              <a:spcBef>
                <a:spcPct val="0"/>
              </a:spcBef>
            </a:pPr>
            <a:endParaRPr lang="en-US" sz="1592" u="none" strike="noStrike">
              <a:solidFill>
                <a:srgbClr val="101010"/>
              </a:solidFill>
              <a:latin typeface="Montserrat"/>
            </a:endParaRPr>
          </a:p>
        </p:txBody>
      </p:sp>
      <p:sp>
        <p:nvSpPr>
          <p:cNvPr id="34" name="TextBox 34"/>
          <p:cNvSpPr txBox="1"/>
          <p:nvPr/>
        </p:nvSpPr>
        <p:spPr>
          <a:xfrm>
            <a:off x="4222493" y="5078597"/>
            <a:ext cx="877821" cy="634990"/>
          </a:xfrm>
          <a:prstGeom prst="rect">
            <a:avLst/>
          </a:prstGeom>
        </p:spPr>
        <p:txBody>
          <a:bodyPr lIns="0" tIns="0" rIns="0" bIns="0" rtlCol="0" anchor="t">
            <a:spAutoFit/>
          </a:bodyPr>
          <a:lstStyle/>
          <a:p>
            <a:pPr algn="ctr">
              <a:lnSpc>
                <a:spcPts val="5275"/>
              </a:lnSpc>
            </a:pPr>
            <a:r>
              <a:rPr lang="en-US" sz="3768">
                <a:solidFill>
                  <a:srgbClr val="FFFFFF"/>
                </a:solidFill>
                <a:latin typeface="Montserrat Bold"/>
              </a:rPr>
              <a:t>02</a:t>
            </a:r>
          </a:p>
        </p:txBody>
      </p:sp>
      <p:sp>
        <p:nvSpPr>
          <p:cNvPr id="35" name="TextBox 35"/>
          <p:cNvSpPr txBox="1"/>
          <p:nvPr/>
        </p:nvSpPr>
        <p:spPr>
          <a:xfrm>
            <a:off x="3753344" y="3083149"/>
            <a:ext cx="851620" cy="618027"/>
          </a:xfrm>
          <a:prstGeom prst="rect">
            <a:avLst/>
          </a:prstGeom>
        </p:spPr>
        <p:txBody>
          <a:bodyPr lIns="0" tIns="0" rIns="0" bIns="0" rtlCol="0" anchor="t">
            <a:spAutoFit/>
          </a:bodyPr>
          <a:lstStyle/>
          <a:p>
            <a:pPr algn="ctr">
              <a:lnSpc>
                <a:spcPts val="5118"/>
              </a:lnSpc>
            </a:pPr>
            <a:r>
              <a:rPr lang="en-US" sz="3655">
                <a:solidFill>
                  <a:srgbClr val="FFFFFF"/>
                </a:solidFill>
                <a:latin typeface="Montserrat Bold"/>
              </a:rPr>
              <a:t>03</a:t>
            </a:r>
          </a:p>
        </p:txBody>
      </p:sp>
      <p:sp>
        <p:nvSpPr>
          <p:cNvPr id="36" name="AutoShape 36"/>
          <p:cNvSpPr/>
          <p:nvPr/>
        </p:nvSpPr>
        <p:spPr>
          <a:xfrm flipH="1">
            <a:off x="7611700" y="7588575"/>
            <a:ext cx="6577562" cy="76200"/>
          </a:xfrm>
          <a:prstGeom prst="line">
            <a:avLst/>
          </a:prstGeom>
          <a:ln w="38100" cap="flat">
            <a:solidFill>
              <a:srgbClr val="000000"/>
            </a:solidFill>
            <a:prstDash val="solid"/>
            <a:headEnd type="none" w="sm" len="sm"/>
            <a:tailEnd type="none" w="sm" len="sm"/>
          </a:ln>
        </p:spPr>
      </p:sp>
      <p:sp>
        <p:nvSpPr>
          <p:cNvPr id="37" name="AutoShape 37"/>
          <p:cNvSpPr/>
          <p:nvPr/>
        </p:nvSpPr>
        <p:spPr>
          <a:xfrm flipH="1">
            <a:off x="7611480" y="4369195"/>
            <a:ext cx="6485481" cy="0"/>
          </a:xfrm>
          <a:prstGeom prst="line">
            <a:avLst/>
          </a:prstGeom>
          <a:ln w="38100" cap="flat">
            <a:solidFill>
              <a:srgbClr val="000000"/>
            </a:solidFill>
            <a:prstDash val="solid"/>
            <a:headEnd type="none" w="sm" len="sm"/>
            <a:tailEnd type="none" w="sm" len="sm"/>
          </a:ln>
        </p:spPr>
      </p:sp>
      <p:sp>
        <p:nvSpPr>
          <p:cNvPr id="38" name="AutoShape 38"/>
          <p:cNvSpPr/>
          <p:nvPr/>
        </p:nvSpPr>
        <p:spPr>
          <a:xfrm flipH="1" flipV="1">
            <a:off x="6529026" y="1735876"/>
            <a:ext cx="7343401" cy="28663"/>
          </a:xfrm>
          <a:prstGeom prst="line">
            <a:avLst/>
          </a:prstGeom>
          <a:ln w="38100" cap="flat">
            <a:solidFill>
              <a:srgbClr val="000000"/>
            </a:solidFill>
            <a:prstDash val="solid"/>
            <a:headEnd type="none" w="sm" len="sm"/>
            <a:tailEnd type="none" w="sm" len="sm"/>
          </a:ln>
        </p:spPr>
      </p:sp>
      <p:grpSp>
        <p:nvGrpSpPr>
          <p:cNvPr id="39" name="Group 39"/>
          <p:cNvGrpSpPr/>
          <p:nvPr/>
        </p:nvGrpSpPr>
        <p:grpSpPr>
          <a:xfrm rot="1017771">
            <a:off x="2408036" y="1055362"/>
            <a:ext cx="887546" cy="825919"/>
            <a:chOff x="0" y="0"/>
            <a:chExt cx="2302602" cy="2142720"/>
          </a:xfrm>
        </p:grpSpPr>
        <p:sp>
          <p:nvSpPr>
            <p:cNvPr id="40" name="Freeform 40"/>
            <p:cNvSpPr/>
            <p:nvPr/>
          </p:nvSpPr>
          <p:spPr>
            <a:xfrm>
              <a:off x="0" y="0"/>
              <a:ext cx="2302690" cy="2142744"/>
            </a:xfrm>
            <a:custGeom>
              <a:avLst/>
              <a:gdLst/>
              <a:ahLst/>
              <a:cxnLst/>
              <a:rect l="l" t="t" r="r" b="b"/>
              <a:pathLst>
                <a:path w="2302690" h="2142744">
                  <a:moveTo>
                    <a:pt x="1155535" y="0"/>
                  </a:moveTo>
                  <a:cubicBezTo>
                    <a:pt x="519168" y="0"/>
                    <a:pt x="0" y="472821"/>
                    <a:pt x="0" y="1052322"/>
                  </a:cubicBezTo>
                  <a:cubicBezTo>
                    <a:pt x="0" y="1311529"/>
                    <a:pt x="108828" y="1548003"/>
                    <a:pt x="284628" y="1731010"/>
                  </a:cubicBezTo>
                  <a:cubicBezTo>
                    <a:pt x="217657" y="2142744"/>
                    <a:pt x="217657" y="2142744"/>
                    <a:pt x="217657" y="2142744"/>
                  </a:cubicBezTo>
                  <a:cubicBezTo>
                    <a:pt x="644739" y="1990217"/>
                    <a:pt x="644739" y="1990217"/>
                    <a:pt x="644739" y="1990217"/>
                  </a:cubicBezTo>
                  <a:cubicBezTo>
                    <a:pt x="795424" y="2058797"/>
                    <a:pt x="971224" y="2097024"/>
                    <a:pt x="1155535" y="2097024"/>
                  </a:cubicBezTo>
                  <a:cubicBezTo>
                    <a:pt x="1783531" y="2097024"/>
                    <a:pt x="2302690" y="1624203"/>
                    <a:pt x="2302690" y="1052322"/>
                  </a:cubicBezTo>
                  <a:cubicBezTo>
                    <a:pt x="2302559" y="472821"/>
                    <a:pt x="1783531" y="0"/>
                    <a:pt x="115553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41" name="Group 41"/>
          <p:cNvGrpSpPr/>
          <p:nvPr/>
        </p:nvGrpSpPr>
        <p:grpSpPr>
          <a:xfrm>
            <a:off x="1869037" y="1652680"/>
            <a:ext cx="409068" cy="409068"/>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43" name="TextBox 4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4" name="TextBox 44"/>
          <p:cNvSpPr txBox="1"/>
          <p:nvPr/>
        </p:nvSpPr>
        <p:spPr>
          <a:xfrm rot="-296387">
            <a:off x="2524332" y="1108965"/>
            <a:ext cx="650303" cy="618027"/>
          </a:xfrm>
          <a:prstGeom prst="rect">
            <a:avLst/>
          </a:prstGeom>
        </p:spPr>
        <p:txBody>
          <a:bodyPr lIns="0" tIns="0" rIns="0" bIns="0" rtlCol="0" anchor="t">
            <a:spAutoFit/>
          </a:bodyPr>
          <a:lstStyle/>
          <a:p>
            <a:pPr algn="ctr">
              <a:lnSpc>
                <a:spcPts val="5118"/>
              </a:lnSpc>
            </a:pPr>
            <a:r>
              <a:rPr lang="en-US" sz="3655">
                <a:solidFill>
                  <a:srgbClr val="FFFFFF"/>
                </a:solidFill>
                <a:latin typeface="Montserrat Bold"/>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3874</TotalTime>
  <Words>1470</Words>
  <Application>Microsoft Office PowerPoint</Application>
  <PresentationFormat>Custom</PresentationFormat>
  <Paragraphs>221</Paragraphs>
  <Slides>27</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-apple-system</vt:lpstr>
      <vt:lpstr>Söhne</vt:lpstr>
      <vt:lpstr>Now Bold</vt:lpstr>
      <vt:lpstr>Montserrat Classic Bold</vt:lpstr>
      <vt:lpstr>Courier New</vt:lpstr>
      <vt:lpstr>Arial</vt:lpstr>
      <vt:lpstr>Montserrat Bold</vt:lpstr>
      <vt:lpstr>Montserrat</vt:lpstr>
      <vt:lpstr>Balabeloo</vt:lpstr>
      <vt:lpstr>Wingdings</vt:lpstr>
      <vt:lpstr>Times New Roman</vt:lpstr>
      <vt:lpstr>Montserrat Classic</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dc:creator>RAJU KUMAR</dc:creator>
  <cp:lastModifiedBy>RAJU KUMAR</cp:lastModifiedBy>
  <cp:revision>13</cp:revision>
  <dcterms:created xsi:type="dcterms:W3CDTF">2006-08-16T00:00:00Z</dcterms:created>
  <dcterms:modified xsi:type="dcterms:W3CDTF">2024-05-28T11:04:56Z</dcterms:modified>
  <dc:identifier>DAF3g7jNPAg</dc:identifier>
</cp:coreProperties>
</file>